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75" r:id="rId6"/>
    <p:sldId id="276" r:id="rId7"/>
    <p:sldId id="277" r:id="rId8"/>
    <p:sldId id="279" r:id="rId9"/>
    <p:sldId id="280" r:id="rId10"/>
    <p:sldId id="281" r:id="rId11"/>
    <p:sldId id="282" r:id="rId12"/>
    <p:sldId id="283" r:id="rId13"/>
    <p:sldId id="284" r:id="rId14"/>
    <p:sldId id="267" r:id="rId15"/>
    <p:sldId id="285" r:id="rId16"/>
    <p:sldId id="268" r:id="rId17"/>
    <p:sldId id="286" r:id="rId18"/>
    <p:sldId id="269" r:id="rId19"/>
    <p:sldId id="287" r:id="rId20"/>
    <p:sldId id="270" r:id="rId21"/>
    <p:sldId id="288" r:id="rId22"/>
    <p:sldId id="271" r:id="rId23"/>
    <p:sldId id="289" r:id="rId24"/>
    <p:sldId id="272" r:id="rId25"/>
    <p:sldId id="278" r:id="rId26"/>
    <p:sldId id="273" r:id="rId2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25"/>
    <p:restoredTop sz="94658"/>
  </p:normalViewPr>
  <p:slideViewPr>
    <p:cSldViewPr snapToGrid="0">
      <p:cViewPr>
        <p:scale>
          <a:sx n="120" d="100"/>
          <a:sy n="120" d="100"/>
        </p:scale>
        <p:origin x="2720" y="24"/>
      </p:cViewPr>
      <p:guideLst/>
    </p:cSldViewPr>
  </p:slideViewPr>
  <p:outlineViewPr>
    <p:cViewPr>
      <p:scale>
        <a:sx n="33" d="100"/>
        <a:sy n="33" d="100"/>
      </p:scale>
      <p:origin x="0" y="-1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E6A4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7259" y="3179474"/>
            <a:ext cx="4703192" cy="3730180"/>
          </a:xfrm>
        </p:spPr>
        <p:txBody>
          <a:bodyPr anchor="b">
            <a:noAutofit/>
          </a:bodyPr>
          <a:lstStyle>
            <a:lvl1pPr algn="ctr">
              <a:defRPr sz="4500" cap="all" baseline="0">
                <a:solidFill>
                  <a:schemeClr val="bg1">
                    <a:lumMod val="85000"/>
                  </a:schemeClr>
                </a:solidFill>
              </a:defRPr>
            </a:lvl1pPr>
          </a:lstStyle>
          <a:p>
            <a:r>
              <a:rPr lang="en-US" dirty="0"/>
              <a:t>Click to edit Master title style</a:t>
            </a:r>
          </a:p>
        </p:txBody>
      </p:sp>
      <p:sp>
        <p:nvSpPr>
          <p:cNvPr id="3" name="Subtitle 2"/>
          <p:cNvSpPr>
            <a:spLocks noGrp="1"/>
          </p:cNvSpPr>
          <p:nvPr>
            <p:ph type="subTitle" idx="1"/>
          </p:nvPr>
        </p:nvSpPr>
        <p:spPr>
          <a:xfrm>
            <a:off x="1507448" y="7033388"/>
            <a:ext cx="3842816" cy="1931088"/>
          </a:xfrm>
        </p:spPr>
        <p:txBody>
          <a:bodyPr>
            <a:normAutofit/>
          </a:bodyPr>
          <a:lstStyle>
            <a:lvl1pPr marL="0" indent="0" algn="ctr">
              <a:lnSpc>
                <a:spcPct val="112000"/>
              </a:lnSpc>
              <a:spcBef>
                <a:spcPts val="0"/>
              </a:spcBef>
              <a:spcAft>
                <a:spcPts val="0"/>
              </a:spcAft>
              <a:buNone/>
              <a:defRPr sz="1350">
                <a:solidFill>
                  <a:schemeClr val="bg1">
                    <a:lumMod val="85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a:xfrm>
            <a:off x="423483" y="11472686"/>
            <a:ext cx="904469" cy="719314"/>
          </a:xfrm>
        </p:spPr>
        <p:txBody>
          <a:bodyPr/>
          <a:lstStyle>
            <a:lvl1pPr>
              <a:defRPr baseline="0">
                <a:solidFill>
                  <a:schemeClr val="tx2"/>
                </a:solidFill>
              </a:defRPr>
            </a:lvl1pPr>
          </a:lstStyle>
          <a:p>
            <a:fld id="{87DE6118-2437-4B30-8E3C-4D2BE6020583}" type="datetimeFigureOut">
              <a:rPr lang="en-US" smtClean="0"/>
              <a:pPr/>
              <a:t>1/10/25</a:t>
            </a:fld>
            <a:endParaRPr lang="en-US" dirty="0"/>
          </a:p>
        </p:txBody>
      </p:sp>
      <p:sp>
        <p:nvSpPr>
          <p:cNvPr id="5" name="Footer Placeholder 4"/>
          <p:cNvSpPr>
            <a:spLocks noGrp="1"/>
          </p:cNvSpPr>
          <p:nvPr>
            <p:ph type="ftr" sz="quarter" idx="11"/>
          </p:nvPr>
        </p:nvSpPr>
        <p:spPr>
          <a:xfrm>
            <a:off x="1453531" y="11472686"/>
            <a:ext cx="3950650" cy="7193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5529760" y="11472686"/>
            <a:ext cx="897914" cy="7193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userDrawn="1"/>
        </p:nvGrpSpPr>
        <p:grpSpPr>
          <a:xfrm>
            <a:off x="423483" y="1323501"/>
            <a:ext cx="6004192" cy="9510526"/>
            <a:chOff x="564643" y="744469"/>
            <a:chExt cx="8005589" cy="5349671"/>
          </a:xfrm>
          <a:solidFill>
            <a:schemeClr val="bg1">
              <a:alpha val="30000"/>
            </a:schemeClr>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pic>
        <p:nvPicPr>
          <p:cNvPr id="7" name="Picture 6" descr="A black background with white text&#10;&#10;Description automatically generated">
            <a:extLst>
              <a:ext uri="{FF2B5EF4-FFF2-40B4-BE49-F238E27FC236}">
                <a16:creationId xmlns:a16="http://schemas.microsoft.com/office/drawing/2014/main" id="{056A6297-B360-9E35-C53F-B42D98D3437C}"/>
              </a:ext>
            </a:extLst>
          </p:cNvPr>
          <p:cNvPicPr>
            <a:picLocks noChangeAspect="1"/>
          </p:cNvPicPr>
          <p:nvPr userDrawn="1"/>
        </p:nvPicPr>
        <p:blipFill>
          <a:blip r:embed="rId2">
            <a:alphaModFix/>
          </a:blip>
          <a:stretch>
            <a:fillRect/>
          </a:stretch>
        </p:blipFill>
        <p:spPr>
          <a:xfrm>
            <a:off x="2448557" y="1282674"/>
            <a:ext cx="4011202" cy="594252"/>
          </a:xfrm>
          <a:prstGeom prst="rect">
            <a:avLst/>
          </a:prstGeom>
        </p:spPr>
      </p:pic>
    </p:spTree>
    <p:extLst>
      <p:ext uri="{BB962C8B-B14F-4D97-AF65-F5344CB8AC3E}">
        <p14:creationId xmlns:p14="http://schemas.microsoft.com/office/powerpoint/2010/main" val="404894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71525" y="4080936"/>
            <a:ext cx="5400675" cy="635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3766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60598" y="1109611"/>
            <a:ext cx="1118213" cy="93213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1109611"/>
            <a:ext cx="4293394" cy="9321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2977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1863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0327" y="2313532"/>
            <a:ext cx="5407296" cy="5071532"/>
          </a:xfrm>
        </p:spPr>
        <p:txBody>
          <a:bodyPr anchor="b">
            <a:normAutofit/>
          </a:bodyPr>
          <a:lstStyle>
            <a:lvl1pPr algn="r">
              <a:defRPr sz="45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0327" y="7495694"/>
            <a:ext cx="5407296" cy="2032576"/>
          </a:xfrm>
        </p:spPr>
        <p:txBody>
          <a:bodyPr/>
          <a:lstStyle>
            <a:lvl1pPr marL="0" indent="0" algn="r">
              <a:lnSpc>
                <a:spcPct val="112000"/>
              </a:lnSpc>
              <a:spcBef>
                <a:spcPts val="0"/>
              </a:spcBef>
              <a:spcAft>
                <a:spcPts val="0"/>
              </a:spcAft>
              <a:buNone/>
              <a:defRPr sz="135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15636" y="11472686"/>
            <a:ext cx="912605" cy="719314"/>
          </a:xfrm>
        </p:spPr>
        <p:txBody>
          <a:bodyPr/>
          <a:lstStyle>
            <a:lvl1pPr>
              <a:defRPr>
                <a:solidFill>
                  <a:schemeClr val="tx2"/>
                </a:solidFill>
              </a:defRPr>
            </a:lvl1pPr>
          </a:lstStyle>
          <a:p>
            <a:fld id="{87DE6118-2437-4B30-8E3C-4D2BE6020583}" type="datetimeFigureOut">
              <a:rPr lang="en-US" smtClean="0"/>
              <a:pPr/>
              <a:t>1/10/25</a:t>
            </a:fld>
            <a:endParaRPr lang="en-US" dirty="0"/>
          </a:p>
        </p:txBody>
      </p:sp>
      <p:sp>
        <p:nvSpPr>
          <p:cNvPr id="5" name="Footer Placeholder 4"/>
          <p:cNvSpPr>
            <a:spLocks noGrp="1"/>
          </p:cNvSpPr>
          <p:nvPr>
            <p:ph type="ftr" sz="quarter" idx="11"/>
          </p:nvPr>
        </p:nvSpPr>
        <p:spPr>
          <a:xfrm>
            <a:off x="1453676" y="11472686"/>
            <a:ext cx="3950650" cy="7193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5529760" y="11472686"/>
            <a:ext cx="897914" cy="7193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4585479" y="2996715"/>
            <a:ext cx="1842195" cy="7837312"/>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4585479" y="2996715"/>
            <a:ext cx="1842195" cy="7837312"/>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953567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71525" y="4064001"/>
            <a:ext cx="2501880" cy="636693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70539" y="4064001"/>
            <a:ext cx="2501880" cy="636693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361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1525" y="1219200"/>
            <a:ext cx="5400675" cy="26416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1525" y="4160409"/>
            <a:ext cx="2501880" cy="1464732"/>
          </a:xfrm>
        </p:spPr>
        <p:txBody>
          <a:bodyPr anchor="b">
            <a:noAutofit/>
          </a:bodyPr>
          <a:lstStyle>
            <a:lvl1pPr marL="0" indent="0">
              <a:lnSpc>
                <a:spcPct val="84000"/>
              </a:lnSpc>
              <a:spcBef>
                <a:spcPts val="0"/>
              </a:spcBef>
              <a:spcAft>
                <a:spcPts val="0"/>
              </a:spcAft>
              <a:buNone/>
              <a:defRPr sz="1800" b="0"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771526" y="5875926"/>
            <a:ext cx="2501879" cy="455501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70320" y="4177341"/>
            <a:ext cx="2501880" cy="1464732"/>
          </a:xfrm>
        </p:spPr>
        <p:txBody>
          <a:bodyPr anchor="b">
            <a:noAutofit/>
          </a:bodyPr>
          <a:lstStyle>
            <a:lvl1pPr marL="0" indent="0">
              <a:lnSpc>
                <a:spcPct val="84000"/>
              </a:lnSpc>
              <a:spcBef>
                <a:spcPts val="0"/>
              </a:spcBef>
              <a:spcAft>
                <a:spcPts val="0"/>
              </a:spcAft>
              <a:buNone/>
              <a:defRPr sz="1800" b="0"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670320" y="5875926"/>
            <a:ext cx="2501880" cy="455501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2343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2023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6154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668"/>
            <a:ext cx="2983230" cy="12191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7194" y="1219200"/>
            <a:ext cx="2168843" cy="3836238"/>
          </a:xfrm>
        </p:spPr>
        <p:txBody>
          <a:bodyPr anchor="t">
            <a:noAutofit/>
          </a:bodyPr>
          <a:lstStyle>
            <a:lvl1pPr>
              <a:lnSpc>
                <a:spcPct val="84000"/>
              </a:lnSpc>
              <a:defRPr sz="33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19011" y="1219202"/>
            <a:ext cx="2931795" cy="9200444"/>
          </a:xfrm>
        </p:spPr>
        <p:txBody>
          <a:bodyPr/>
          <a:lstStyle>
            <a:lvl1pPr>
              <a:defRPr sz="1125"/>
            </a:lvl1pPr>
            <a:lvl2pPr>
              <a:defRPr sz="1125"/>
            </a:lvl2pPr>
            <a:lvl3pPr>
              <a:defRPr sz="1013"/>
            </a:lvl3pPr>
            <a:lvl4pPr>
              <a:defRPr sz="1013"/>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07194" y="5077945"/>
            <a:ext cx="2168843" cy="5352988"/>
          </a:xfrm>
        </p:spPr>
        <p:txBody>
          <a:bodyPr>
            <a:normAutofit/>
          </a:bodyPr>
          <a:lstStyle>
            <a:lvl1pPr marL="0" indent="0">
              <a:lnSpc>
                <a:spcPct val="113000"/>
              </a:lnSpc>
              <a:spcBef>
                <a:spcPts val="0"/>
              </a:spcBef>
              <a:spcAft>
                <a:spcPts val="1125"/>
              </a:spcAft>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407194" y="11472686"/>
            <a:ext cx="677572" cy="719314"/>
          </a:xfrm>
        </p:spPr>
        <p:txBody>
          <a:bodyPr/>
          <a:lstStyle>
            <a:lvl1pPr>
              <a:defRPr>
                <a:solidFill>
                  <a:schemeClr val="tx2"/>
                </a:solidFill>
              </a:defRPr>
            </a:lvl1pPr>
          </a:lstStyle>
          <a:p>
            <a:fld id="{87DE6118-2437-4B30-8E3C-4D2BE6020583}" type="datetimeFigureOut">
              <a:rPr lang="en-US" smtClean="0"/>
              <a:pPr/>
              <a:t>1/10/25</a:t>
            </a:fld>
            <a:endParaRPr lang="en-US" dirty="0"/>
          </a:p>
        </p:txBody>
      </p:sp>
      <p:sp>
        <p:nvSpPr>
          <p:cNvPr id="6" name="Footer Placeholder 5"/>
          <p:cNvSpPr>
            <a:spLocks noGrp="1"/>
          </p:cNvSpPr>
          <p:nvPr>
            <p:ph type="ftr" sz="quarter" idx="11"/>
          </p:nvPr>
        </p:nvSpPr>
        <p:spPr>
          <a:xfrm>
            <a:off x="1240844" y="11472686"/>
            <a:ext cx="1335192" cy="7193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5559267" y="11472686"/>
            <a:ext cx="897914" cy="7193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2983230" y="668"/>
            <a:ext cx="128588"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2983230" y="668"/>
            <a:ext cx="128588"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43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668"/>
            <a:ext cx="2983230" cy="12191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7194" y="1219200"/>
            <a:ext cx="2168843" cy="3836238"/>
          </a:xfrm>
        </p:spPr>
        <p:txBody>
          <a:bodyPr anchor="t">
            <a:normAutofit/>
          </a:bodyPr>
          <a:lstStyle>
            <a:lvl1pPr>
              <a:lnSpc>
                <a:spcPct val="84000"/>
              </a:lnSpc>
              <a:defRPr sz="3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11817" y="3"/>
            <a:ext cx="3746183" cy="12191998"/>
          </a:xfrm>
        </p:spPr>
        <p:txBody>
          <a:bodyPr anchor="t">
            <a:normAutofit/>
          </a:bodyPr>
          <a:lstStyle>
            <a:lvl1pPr marL="0" indent="0">
              <a:buNone/>
              <a:defRPr sz="1125"/>
            </a:lvl1pPr>
            <a:lvl2pPr marL="257175" indent="0">
              <a:buNone/>
              <a:defRPr sz="1125"/>
            </a:lvl2pPr>
            <a:lvl3pPr marL="514350" indent="0">
              <a:buNone/>
              <a:defRPr sz="1125"/>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07194" y="5077276"/>
            <a:ext cx="2168843" cy="5353657"/>
          </a:xfrm>
        </p:spPr>
        <p:txBody>
          <a:bodyPr>
            <a:normAutofit/>
          </a:bodyPr>
          <a:lstStyle>
            <a:lvl1pPr marL="0" indent="0">
              <a:lnSpc>
                <a:spcPct val="113000"/>
              </a:lnSpc>
              <a:spcBef>
                <a:spcPts val="0"/>
              </a:spcBef>
              <a:spcAft>
                <a:spcPts val="1125"/>
              </a:spcAft>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407194" y="11472686"/>
            <a:ext cx="677572" cy="719314"/>
          </a:xfrm>
        </p:spPr>
        <p:txBody>
          <a:bodyPr/>
          <a:lstStyle>
            <a:lvl1pPr>
              <a:defRPr>
                <a:solidFill>
                  <a:schemeClr val="tx2"/>
                </a:solidFill>
              </a:defRPr>
            </a:lvl1pPr>
          </a:lstStyle>
          <a:p>
            <a:fld id="{87DE6118-2437-4B30-8E3C-4D2BE6020583}" type="datetimeFigureOut">
              <a:rPr lang="en-US" smtClean="0"/>
              <a:pPr/>
              <a:t>1/10/25</a:t>
            </a:fld>
            <a:endParaRPr lang="en-US" dirty="0"/>
          </a:p>
        </p:txBody>
      </p:sp>
      <p:sp>
        <p:nvSpPr>
          <p:cNvPr id="6" name="Footer Placeholder 5"/>
          <p:cNvSpPr>
            <a:spLocks noGrp="1"/>
          </p:cNvSpPr>
          <p:nvPr>
            <p:ph type="ftr" sz="quarter" idx="11"/>
          </p:nvPr>
        </p:nvSpPr>
        <p:spPr>
          <a:xfrm>
            <a:off x="1240844" y="11472686"/>
            <a:ext cx="1335192" cy="7193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5559267" y="11472686"/>
            <a:ext cx="897914" cy="7193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2983230" y="668"/>
            <a:ext cx="128588"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2983230" y="668"/>
            <a:ext cx="128588"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024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6A46">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1525" y="1219200"/>
            <a:ext cx="5400675" cy="2641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71525" y="4064000"/>
            <a:ext cx="5400675" cy="63669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241" y="11472686"/>
            <a:ext cx="677572" cy="719314"/>
          </a:xfrm>
          <a:prstGeom prst="rect">
            <a:avLst/>
          </a:prstGeom>
        </p:spPr>
        <p:txBody>
          <a:bodyPr vert="horz" lIns="91440" tIns="45720" rIns="91440" bIns="45720" rtlCol="0" anchor="ctr"/>
          <a:lstStyle>
            <a:lvl1pPr algn="l">
              <a:defRPr sz="750" baseline="0">
                <a:solidFill>
                  <a:schemeClr val="tx2"/>
                </a:solidFill>
              </a:defRPr>
            </a:lvl1pPr>
          </a:lstStyle>
          <a:p>
            <a:fld id="{87DE6118-2437-4B30-8E3C-4D2BE6020583}" type="datetimeFigureOut">
              <a:rPr lang="en-US" smtClean="0"/>
              <a:pPr/>
              <a:t>1/10/25</a:t>
            </a:fld>
            <a:endParaRPr lang="en-US" dirty="0"/>
          </a:p>
        </p:txBody>
      </p:sp>
      <p:sp>
        <p:nvSpPr>
          <p:cNvPr id="5" name="Footer Placeholder 4"/>
          <p:cNvSpPr>
            <a:spLocks noGrp="1"/>
          </p:cNvSpPr>
          <p:nvPr>
            <p:ph type="ftr" sz="quarter" idx="3"/>
          </p:nvPr>
        </p:nvSpPr>
        <p:spPr>
          <a:xfrm>
            <a:off x="1627630" y="11472686"/>
            <a:ext cx="3532967" cy="719314"/>
          </a:xfrm>
          <a:prstGeom prst="rect">
            <a:avLst/>
          </a:prstGeom>
        </p:spPr>
        <p:txBody>
          <a:bodyPr vert="horz" lIns="91440" tIns="45720" rIns="91440" bIns="45720" rtlCol="0" anchor="ctr"/>
          <a:lstStyle>
            <a:lvl1pPr algn="l">
              <a:defRPr sz="75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5328415" y="11472686"/>
            <a:ext cx="897914" cy="719314"/>
          </a:xfrm>
          <a:prstGeom prst="rect">
            <a:avLst/>
          </a:prstGeom>
        </p:spPr>
        <p:txBody>
          <a:bodyPr vert="horz" lIns="91440" tIns="45720" rIns="91440" bIns="45720" rtlCol="0" anchor="ctr"/>
          <a:lstStyle>
            <a:lvl1pPr algn="r">
              <a:defRPr sz="75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268928" y="668"/>
            <a:ext cx="128588"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268928" y="668"/>
            <a:ext cx="128588" cy="12192000"/>
          </a:xfrm>
          <a:prstGeom prst="rect">
            <a:avLst/>
          </a:prstGeom>
          <a:solidFill>
            <a:srgbClr val="2E6A4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black background with white text&#10;&#10;Description automatically generated">
            <a:extLst>
              <a:ext uri="{FF2B5EF4-FFF2-40B4-BE49-F238E27FC236}">
                <a16:creationId xmlns:a16="http://schemas.microsoft.com/office/drawing/2014/main" id="{9B92E4C9-C74B-DA57-7544-9BEE6B7168DB}"/>
              </a:ext>
            </a:extLst>
          </p:cNvPr>
          <p:cNvPicPr>
            <a:picLocks noChangeAspect="1"/>
          </p:cNvPicPr>
          <p:nvPr userDrawn="1"/>
        </p:nvPicPr>
        <p:blipFill>
          <a:blip r:embed="rId13">
            <a:alphaModFix/>
          </a:blip>
          <a:stretch>
            <a:fillRect/>
          </a:stretch>
        </p:blipFill>
        <p:spPr>
          <a:xfrm>
            <a:off x="3657600" y="177447"/>
            <a:ext cx="2931472" cy="434292"/>
          </a:xfrm>
          <a:prstGeom prst="rect">
            <a:avLst/>
          </a:prstGeom>
        </p:spPr>
      </p:pic>
    </p:spTree>
    <p:extLst>
      <p:ext uri="{BB962C8B-B14F-4D97-AF65-F5344CB8AC3E}">
        <p14:creationId xmlns:p14="http://schemas.microsoft.com/office/powerpoint/2010/main" val="809392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51435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51435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guide id="11" orient="horz" pos="2432" userDrawn="1">
          <p15:clr>
            <a:srgbClr val="F26B43"/>
          </p15:clr>
        </p15:guide>
        <p15:guide id="12" orient="horz" pos="2560" userDrawn="1">
          <p15:clr>
            <a:srgbClr val="F26B43"/>
          </p15:clr>
        </p15:guide>
        <p15:guide id="13" orient="horz" pos="6571" userDrawn="1">
          <p15:clr>
            <a:srgbClr val="F26B43"/>
          </p15:clr>
        </p15:guide>
        <p15:guide id="14" orient="horz" pos="768" userDrawn="1">
          <p15:clr>
            <a:srgbClr val="F26B43"/>
          </p15:clr>
        </p15:guide>
        <p15:guide id="15" orient="horz" pos="2688" userDrawn="1">
          <p15:clr>
            <a:srgbClr val="F26B43"/>
          </p15:clr>
        </p15:guide>
        <p15:guide id="16" pos="3888" userDrawn="1">
          <p15:clr>
            <a:srgbClr val="F26B43"/>
          </p15:clr>
        </p15:guide>
        <p15:guide id="17" pos="527" userDrawn="1">
          <p15:clr>
            <a:srgbClr val="F26B43"/>
          </p15:clr>
        </p15:guide>
        <p15:guide id="18" pos="4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hai-music.glitch.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uggingface.co/spaces/facebook/MusicGen"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boomy.com/" TargetMode="External"/><Relationship Id="rId5" Type="http://schemas.openxmlformats.org/officeDocument/2006/relationships/hyperlink" Target="https://suno.com/" TargetMode="External"/><Relationship Id="rId4" Type="http://schemas.openxmlformats.org/officeDocument/2006/relationships/hyperlink" Target="https://samplab.com/text-to-sampl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zotope.com/en/products.html"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support.apple.com/en-us/10829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mbridge-mt.com/ms/mtk"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bleton.com/en/live/"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magenta.tensorflow.org/studio"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its.ai/tools/text-to-speech"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create.musicfy.lol/create/voi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create.glitch.me/"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soundraw.i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uggingface.co/spaces/facebook/MusicGen"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boomy.com/" TargetMode="External"/><Relationship Id="rId5" Type="http://schemas.openxmlformats.org/officeDocument/2006/relationships/hyperlink" Target="https://suno.com/" TargetMode="External"/><Relationship Id="rId4" Type="http://schemas.openxmlformats.org/officeDocument/2006/relationships/hyperlink" Target="https://samplab.com/text-to-sampl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zotope.com/en/products.html"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support.apple.com/en-us/10829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iami.edu/" TargetMode="External"/><Relationship Id="rId7" Type="http://schemas.openxmlformats.org/officeDocument/2006/relationships/hyperlink" Target="mailto:r.murnak@umiami.edu" TargetMode="External"/><Relationship Id="rId2" Type="http://schemas.openxmlformats.org/officeDocument/2006/relationships/hyperlink" Target="https://ulink.miami.edu/" TargetMode="External"/><Relationship Id="rId1" Type="http://schemas.openxmlformats.org/officeDocument/2006/relationships/slideLayout" Target="../slideLayouts/slideLayout2.xml"/><Relationship Id="rId6" Type="http://schemas.openxmlformats.org/officeDocument/2006/relationships/hyperlink" Target="mailto:tom.collins@miami.edu" TargetMode="External"/><Relationship Id="rId5" Type="http://schemas.openxmlformats.org/officeDocument/2006/relationships/hyperlink" Target="https://musicreach.frost.miami.edu/community-programs/summer-institute" TargetMode="External"/><Relationship Id="rId4" Type="http://schemas.openxmlformats.org/officeDocument/2006/relationships/hyperlink" Target="https://chai-music.glitch.m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plitter.ai/"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bleton.com/en/live/"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magenta.tensorflow.org/studi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kits.ai/tools/text-to-speech"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create.musicfy.lol/create/voi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create.glitch.me/"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soundraw.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D937-16A8-40BE-61BC-BF91D6B4BC84}"/>
              </a:ext>
            </a:extLst>
          </p:cNvPr>
          <p:cNvSpPr>
            <a:spLocks noGrp="1"/>
          </p:cNvSpPr>
          <p:nvPr>
            <p:ph type="ctrTitle"/>
          </p:nvPr>
        </p:nvSpPr>
        <p:spPr>
          <a:xfrm>
            <a:off x="996476" y="2365820"/>
            <a:ext cx="4865049" cy="3730180"/>
          </a:xfrm>
          <a:solidFill>
            <a:srgbClr val="2E6A46"/>
          </a:solidFill>
        </p:spPr>
        <p:txBody>
          <a:bodyPr/>
          <a:lstStyle/>
          <a:p>
            <a:pPr algn="l"/>
            <a:r>
              <a:rPr lang="en-US" sz="3400" dirty="0">
                <a:solidFill>
                  <a:schemeClr val="bg1"/>
                </a:solidFill>
              </a:rPr>
              <a:t>Middle- and High-School Curricula for Music Technology Lessons With and Without Artificially Intelligent Tools</a:t>
            </a:r>
            <a:br>
              <a:rPr lang="en-US" sz="3400" dirty="0"/>
            </a:br>
            <a:endParaRPr lang="en-US" sz="3400" dirty="0"/>
          </a:p>
        </p:txBody>
      </p:sp>
      <p:sp>
        <p:nvSpPr>
          <p:cNvPr id="3" name="Subtitle 2">
            <a:extLst>
              <a:ext uri="{FF2B5EF4-FFF2-40B4-BE49-F238E27FC236}">
                <a16:creationId xmlns:a16="http://schemas.microsoft.com/office/drawing/2014/main" id="{DD13793B-ED18-A7F9-AE23-16917EAC9A23}"/>
              </a:ext>
            </a:extLst>
          </p:cNvPr>
          <p:cNvSpPr>
            <a:spLocks noGrp="1"/>
          </p:cNvSpPr>
          <p:nvPr>
            <p:ph type="subTitle" idx="1"/>
          </p:nvPr>
        </p:nvSpPr>
        <p:spPr>
          <a:xfrm>
            <a:off x="996475" y="6096000"/>
            <a:ext cx="4865049" cy="666750"/>
          </a:xfrm>
          <a:noFill/>
        </p:spPr>
        <p:txBody>
          <a:bodyPr>
            <a:noAutofit/>
          </a:bodyPr>
          <a:lstStyle/>
          <a:p>
            <a:pPr algn="l"/>
            <a:r>
              <a:rPr lang="en-US" sz="1600" b="0" i="0" u="none" strike="noStrike" dirty="0">
                <a:effectLst/>
                <a:latin typeface="-webkit-standard"/>
              </a:rPr>
              <a:t>From the Concerts with Humans and Artificial Intelligence (CHAI) project: </a:t>
            </a:r>
            <a:r>
              <a:rPr lang="en-US" sz="1600" b="0" i="0" u="none" strike="noStrike" dirty="0">
                <a:solidFill>
                  <a:schemeClr val="bg1"/>
                </a:solidFill>
                <a:effectLst/>
                <a:latin typeface="-webkit-standard"/>
                <a:hlinkClick r:id="rId2">
                  <a:extLst>
                    <a:ext uri="{A12FA001-AC4F-418D-AE19-62706E023703}">
                      <ahyp:hlinkClr xmlns:ahyp="http://schemas.microsoft.com/office/drawing/2018/hyperlinkcolor" val="tx"/>
                    </a:ext>
                  </a:extLst>
                </a:hlinkClick>
              </a:rPr>
              <a:t>https://chai-</a:t>
            </a:r>
            <a:r>
              <a:rPr lang="en-US" sz="1600" b="0" i="0" u="none" strike="noStrike" dirty="0" err="1">
                <a:solidFill>
                  <a:schemeClr val="bg1"/>
                </a:solidFill>
                <a:effectLst/>
                <a:latin typeface="-webkit-standard"/>
                <a:hlinkClick r:id="rId2">
                  <a:extLst>
                    <a:ext uri="{A12FA001-AC4F-418D-AE19-62706E023703}">
                      <ahyp:hlinkClr xmlns:ahyp="http://schemas.microsoft.com/office/drawing/2018/hyperlinkcolor" val="tx"/>
                    </a:ext>
                  </a:extLst>
                </a:hlinkClick>
              </a:rPr>
              <a:t>music.glitch.m</a:t>
            </a:r>
            <a:r>
              <a:rPr lang="en-US" sz="1600" b="0" i="0" u="none" strike="noStrike" dirty="0" err="1">
                <a:solidFill>
                  <a:schemeClr val="bg1"/>
                </a:solidFill>
                <a:effectLst/>
                <a:latin typeface="-webkit-standard"/>
                <a:hlinkClick r:id="rId2">
                  <a:extLst>
                    <a:ext uri="{A12FA001-AC4F-418D-AE19-62706E023703}">
                      <ahyp:hlinkClr xmlns:ahyp="http://schemas.microsoft.com/office/drawing/2018/hyperlinkcolor" val="tx"/>
                    </a:ext>
                  </a:extLst>
                </a:hlinkClick>
              </a:rPr>
              <a:t>e</a:t>
            </a:r>
            <a:endParaRPr lang="en-US" sz="1600" dirty="0">
              <a:solidFill>
                <a:schemeClr val="bg1"/>
              </a:solidFill>
            </a:endParaRPr>
          </a:p>
        </p:txBody>
      </p:sp>
      <p:sp>
        <p:nvSpPr>
          <p:cNvPr id="4" name="Subtitle 2">
            <a:extLst>
              <a:ext uri="{FF2B5EF4-FFF2-40B4-BE49-F238E27FC236}">
                <a16:creationId xmlns:a16="http://schemas.microsoft.com/office/drawing/2014/main" id="{F0932907-4ECB-69BE-30A6-72E06DA607A8}"/>
              </a:ext>
            </a:extLst>
          </p:cNvPr>
          <p:cNvSpPr txBox="1">
            <a:spLocks/>
          </p:cNvSpPr>
          <p:nvPr/>
        </p:nvSpPr>
        <p:spPr>
          <a:xfrm>
            <a:off x="420130" y="9826180"/>
            <a:ext cx="4094719" cy="1018283"/>
          </a:xfrm>
          <a:prstGeom prst="rect">
            <a:avLst/>
          </a:prstGeom>
          <a:ln>
            <a:noFill/>
          </a:ln>
        </p:spPr>
        <p:txBody>
          <a:bodyPr vert="horz" lIns="0" tIns="0" rIns="0" bIns="0" rtlCol="0" anchor="ctr" anchorCtr="0">
            <a:noAutofit/>
          </a:bodyPr>
          <a:lstStyle>
            <a:lvl1pPr marL="0" indent="0" algn="ctr" defTabSz="514350" rtl="0" eaLnBrk="1" latinLnBrk="0" hangingPunct="1">
              <a:lnSpc>
                <a:spcPct val="112000"/>
              </a:lnSpc>
              <a:spcBef>
                <a:spcPts val="0"/>
              </a:spcBef>
              <a:spcAft>
                <a:spcPts val="0"/>
              </a:spcAft>
              <a:buFont typeface="Franklin Gothic Book" panose="020B0503020102020204" pitchFamily="34" charset="0"/>
              <a:buNone/>
              <a:defRPr sz="1350" kern="1200" baseline="0">
                <a:solidFill>
                  <a:schemeClr val="tx2"/>
                </a:solidFill>
                <a:latin typeface="+mn-lt"/>
                <a:ea typeface="+mn-ea"/>
                <a:cs typeface="+mn-cs"/>
              </a:defRPr>
            </a:lvl1pPr>
            <a:lvl2pPr marL="257175" indent="0" algn="ctr" defTabSz="514350" rtl="0" eaLnBrk="1" latinLnBrk="0" hangingPunct="1">
              <a:lnSpc>
                <a:spcPct val="94000"/>
              </a:lnSpc>
              <a:spcBef>
                <a:spcPts val="375"/>
              </a:spcBef>
              <a:spcAft>
                <a:spcPts val="150"/>
              </a:spcAft>
              <a:buFont typeface="Franklin Gothic Book" panose="020B0503020102020204" pitchFamily="34" charset="0"/>
              <a:buNone/>
              <a:defRPr sz="1125" i="1" kern="1200" baseline="0">
                <a:solidFill>
                  <a:schemeClr val="tx2"/>
                </a:solidFill>
                <a:latin typeface="+mn-lt"/>
                <a:ea typeface="+mn-ea"/>
                <a:cs typeface="+mn-cs"/>
              </a:defRPr>
            </a:lvl2pPr>
            <a:lvl3pPr marL="514350" indent="0" algn="ctr" defTabSz="514350" rtl="0" eaLnBrk="1" latinLnBrk="0" hangingPunct="1">
              <a:lnSpc>
                <a:spcPct val="94000"/>
              </a:lnSpc>
              <a:spcBef>
                <a:spcPts val="375"/>
              </a:spcBef>
              <a:spcAft>
                <a:spcPts val="150"/>
              </a:spcAft>
              <a:buFont typeface="Franklin Gothic Book" panose="020B0503020102020204" pitchFamily="34" charset="0"/>
              <a:buNone/>
              <a:defRPr sz="1013" kern="1200" baseline="0">
                <a:solidFill>
                  <a:schemeClr val="tx2"/>
                </a:solidFill>
                <a:latin typeface="+mn-lt"/>
                <a:ea typeface="+mn-ea"/>
                <a:cs typeface="+mn-cs"/>
              </a:defRPr>
            </a:lvl3pPr>
            <a:lvl4pPr marL="771525" indent="0" algn="ctr" defTabSz="514350" rtl="0" eaLnBrk="1" latinLnBrk="0" hangingPunct="1">
              <a:lnSpc>
                <a:spcPct val="94000"/>
              </a:lnSpc>
              <a:spcBef>
                <a:spcPts val="375"/>
              </a:spcBef>
              <a:spcAft>
                <a:spcPts val="150"/>
              </a:spcAft>
              <a:buFont typeface="Franklin Gothic Book" panose="020B0503020102020204" pitchFamily="34" charset="0"/>
              <a:buNone/>
              <a:defRPr sz="900" i="1" kern="1200" baseline="0">
                <a:solidFill>
                  <a:schemeClr val="tx2"/>
                </a:solidFill>
                <a:latin typeface="+mn-lt"/>
                <a:ea typeface="+mn-ea"/>
                <a:cs typeface="+mn-cs"/>
              </a:defRPr>
            </a:lvl4pPr>
            <a:lvl5pPr marL="1028700" indent="0" algn="ctr" defTabSz="514350" rtl="0" eaLnBrk="1" latinLnBrk="0" hangingPunct="1">
              <a:lnSpc>
                <a:spcPct val="94000"/>
              </a:lnSpc>
              <a:spcBef>
                <a:spcPts val="375"/>
              </a:spcBef>
              <a:spcAft>
                <a:spcPts val="150"/>
              </a:spcAft>
              <a:buFont typeface="Franklin Gothic Book" panose="020B0503020102020204" pitchFamily="34" charset="0"/>
              <a:buNone/>
              <a:defRPr sz="900" kern="1200" baseline="0">
                <a:solidFill>
                  <a:schemeClr val="tx2"/>
                </a:solidFill>
                <a:latin typeface="+mn-lt"/>
                <a:ea typeface="+mn-ea"/>
                <a:cs typeface="+mn-cs"/>
              </a:defRPr>
            </a:lvl5pPr>
            <a:lvl6pPr marL="1285875" indent="0" algn="ctr" defTabSz="514350" rtl="0" eaLnBrk="1" latinLnBrk="0" hangingPunct="1">
              <a:lnSpc>
                <a:spcPct val="94000"/>
              </a:lnSpc>
              <a:spcBef>
                <a:spcPts val="375"/>
              </a:spcBef>
              <a:spcAft>
                <a:spcPts val="150"/>
              </a:spcAft>
              <a:buFont typeface="Franklin Gothic Book" panose="020B0503020102020204" pitchFamily="34" charset="0"/>
              <a:buNone/>
              <a:defRPr sz="900" i="1" kern="1200" baseline="0">
                <a:solidFill>
                  <a:schemeClr val="tx2"/>
                </a:solidFill>
                <a:latin typeface="+mn-lt"/>
                <a:ea typeface="+mn-ea"/>
                <a:cs typeface="+mn-cs"/>
              </a:defRPr>
            </a:lvl6pPr>
            <a:lvl7pPr marL="1543050" indent="0" algn="ctr" defTabSz="514350" rtl="0" eaLnBrk="1" latinLnBrk="0" hangingPunct="1">
              <a:lnSpc>
                <a:spcPct val="94000"/>
              </a:lnSpc>
              <a:spcBef>
                <a:spcPts val="375"/>
              </a:spcBef>
              <a:spcAft>
                <a:spcPts val="150"/>
              </a:spcAft>
              <a:buFont typeface="Franklin Gothic Book" panose="020B0503020102020204" pitchFamily="34" charset="0"/>
              <a:buNone/>
              <a:defRPr sz="900" kern="1200" baseline="0">
                <a:solidFill>
                  <a:schemeClr val="tx2"/>
                </a:solidFill>
                <a:latin typeface="+mn-lt"/>
                <a:ea typeface="+mn-ea"/>
                <a:cs typeface="+mn-cs"/>
              </a:defRPr>
            </a:lvl7pPr>
            <a:lvl8pPr marL="1800225" indent="0" algn="ctr" defTabSz="514350" rtl="0" eaLnBrk="1" latinLnBrk="0" hangingPunct="1">
              <a:lnSpc>
                <a:spcPct val="94000"/>
              </a:lnSpc>
              <a:spcBef>
                <a:spcPts val="375"/>
              </a:spcBef>
              <a:spcAft>
                <a:spcPts val="150"/>
              </a:spcAft>
              <a:buFont typeface="Franklin Gothic Book" panose="020B0503020102020204" pitchFamily="34" charset="0"/>
              <a:buNone/>
              <a:defRPr sz="900" i="1" kern="1200" baseline="0">
                <a:solidFill>
                  <a:schemeClr val="tx2"/>
                </a:solidFill>
                <a:latin typeface="+mn-lt"/>
                <a:ea typeface="+mn-ea"/>
                <a:cs typeface="+mn-cs"/>
              </a:defRPr>
            </a:lvl8pPr>
            <a:lvl9pPr marL="2057400" indent="0" algn="ctr" defTabSz="514350" rtl="0" eaLnBrk="1" latinLnBrk="0" hangingPunct="1">
              <a:lnSpc>
                <a:spcPct val="94000"/>
              </a:lnSpc>
              <a:spcBef>
                <a:spcPts val="375"/>
              </a:spcBef>
              <a:spcAft>
                <a:spcPts val="150"/>
              </a:spcAft>
              <a:buFont typeface="Franklin Gothic Book" panose="020B0503020102020204" pitchFamily="34" charset="0"/>
              <a:buNone/>
              <a:defRPr sz="900" kern="1200" baseline="0">
                <a:solidFill>
                  <a:schemeClr val="tx2"/>
                </a:solidFill>
                <a:latin typeface="+mn-lt"/>
                <a:ea typeface="+mn-ea"/>
                <a:cs typeface="+mn-cs"/>
              </a:defRPr>
            </a:lvl9pPr>
          </a:lstStyle>
          <a:p>
            <a:pPr algn="l">
              <a:lnSpc>
                <a:spcPct val="100000"/>
              </a:lnSpc>
            </a:pPr>
            <a:r>
              <a:rPr lang="en-US" sz="1700" dirty="0">
                <a:solidFill>
                  <a:schemeClr val="bg1">
                    <a:lumMod val="85000"/>
                  </a:schemeClr>
                </a:solidFill>
                <a:latin typeface="-webkit-standard"/>
              </a:rPr>
              <a:t>Authors: Raina </a:t>
            </a:r>
            <a:r>
              <a:rPr lang="en-US" sz="1700" dirty="0" err="1">
                <a:solidFill>
                  <a:schemeClr val="bg1">
                    <a:lumMod val="85000"/>
                  </a:schemeClr>
                </a:solidFill>
                <a:latin typeface="-webkit-standard"/>
              </a:rPr>
              <a:t>Murnak</a:t>
            </a:r>
            <a:r>
              <a:rPr lang="en-US" sz="1700" dirty="0">
                <a:solidFill>
                  <a:schemeClr val="bg1">
                    <a:lumMod val="85000"/>
                  </a:schemeClr>
                </a:solidFill>
                <a:latin typeface="-webkit-standard"/>
              </a:rPr>
              <a:t>, Amanda Pasler, Eli </a:t>
            </a:r>
            <a:r>
              <a:rPr lang="en-US" sz="1700" dirty="0" err="1">
                <a:solidFill>
                  <a:schemeClr val="bg1">
                    <a:lumMod val="85000"/>
                  </a:schemeClr>
                </a:solidFill>
                <a:latin typeface="-webkit-standard"/>
              </a:rPr>
              <a:t>Yaroch</a:t>
            </a:r>
            <a:r>
              <a:rPr lang="en-US" sz="1700" dirty="0">
                <a:solidFill>
                  <a:schemeClr val="bg1">
                    <a:lumMod val="85000"/>
                  </a:schemeClr>
                </a:solidFill>
                <a:latin typeface="-webkit-standard"/>
              </a:rPr>
              <a:t>, Ryan Baker, Spencer Soule, Aditya </a:t>
            </a:r>
            <a:r>
              <a:rPr lang="en-US" sz="1700" dirty="0" err="1">
                <a:solidFill>
                  <a:schemeClr val="bg1">
                    <a:lumMod val="85000"/>
                  </a:schemeClr>
                </a:solidFill>
                <a:latin typeface="-webkit-standard"/>
              </a:rPr>
              <a:t>Jeganath</a:t>
            </a:r>
            <a:r>
              <a:rPr lang="en-US" sz="1700" dirty="0">
                <a:solidFill>
                  <a:schemeClr val="bg1">
                    <a:lumMod val="85000"/>
                  </a:schemeClr>
                </a:solidFill>
                <a:latin typeface="-webkit-standard"/>
              </a:rPr>
              <a:t> K., Jack Reilly, </a:t>
            </a:r>
            <a:r>
              <a:rPr lang="en-US" sz="1700" dirty="0" err="1">
                <a:solidFill>
                  <a:schemeClr val="bg1">
                    <a:lumMod val="85000"/>
                  </a:schemeClr>
                </a:solidFill>
                <a:latin typeface="-webkit-standard"/>
              </a:rPr>
              <a:t>Lívia</a:t>
            </a:r>
            <a:r>
              <a:rPr lang="en-US" sz="1700" dirty="0">
                <a:solidFill>
                  <a:schemeClr val="bg1">
                    <a:lumMod val="85000"/>
                  </a:schemeClr>
                </a:solidFill>
                <a:latin typeface="-webkit-standard"/>
              </a:rPr>
              <a:t> de Moraes,</a:t>
            </a:r>
          </a:p>
          <a:p>
            <a:pPr algn="l">
              <a:lnSpc>
                <a:spcPct val="100000"/>
              </a:lnSpc>
            </a:pPr>
            <a:r>
              <a:rPr lang="en-US" sz="1700" dirty="0">
                <a:solidFill>
                  <a:schemeClr val="bg1">
                    <a:lumMod val="85000"/>
                  </a:schemeClr>
                </a:solidFill>
                <a:latin typeface="-webkit-standard"/>
              </a:rPr>
              <a:t>Taylor Wright, Chris Bennett, and Tom Collins</a:t>
            </a:r>
          </a:p>
        </p:txBody>
      </p:sp>
      <p:sp>
        <p:nvSpPr>
          <p:cNvPr id="5" name="TextBox 4">
            <a:extLst>
              <a:ext uri="{FF2B5EF4-FFF2-40B4-BE49-F238E27FC236}">
                <a16:creationId xmlns:a16="http://schemas.microsoft.com/office/drawing/2014/main" id="{5D962FBF-AEBE-2BDA-B4DC-553DF4C049A0}"/>
              </a:ext>
            </a:extLst>
          </p:cNvPr>
          <p:cNvSpPr txBox="1"/>
          <p:nvPr/>
        </p:nvSpPr>
        <p:spPr>
          <a:xfrm>
            <a:off x="1695306" y="11087100"/>
            <a:ext cx="3467100" cy="307777"/>
          </a:xfrm>
          <a:prstGeom prst="rect">
            <a:avLst/>
          </a:prstGeom>
          <a:noFill/>
        </p:spPr>
        <p:txBody>
          <a:bodyPr wrap="square" rtlCol="0">
            <a:spAutoFit/>
          </a:bodyPr>
          <a:lstStyle/>
          <a:p>
            <a:pPr algn="ctr"/>
            <a:r>
              <a:rPr lang="en-US" sz="1400" dirty="0">
                <a:solidFill>
                  <a:schemeClr val="bg1">
                    <a:lumMod val="85000"/>
                  </a:schemeClr>
                </a:solidFill>
              </a:rPr>
              <a:t>Creative Commons Attribution (CC BY)</a:t>
            </a:r>
          </a:p>
        </p:txBody>
      </p:sp>
      <p:sp>
        <p:nvSpPr>
          <p:cNvPr id="6" name="Subtitle 2">
            <a:extLst>
              <a:ext uri="{FF2B5EF4-FFF2-40B4-BE49-F238E27FC236}">
                <a16:creationId xmlns:a16="http://schemas.microsoft.com/office/drawing/2014/main" id="{6826D271-0AEB-2417-3F78-52FC1D2FA9EC}"/>
              </a:ext>
            </a:extLst>
          </p:cNvPr>
          <p:cNvSpPr txBox="1">
            <a:spLocks/>
          </p:cNvSpPr>
          <p:nvPr/>
        </p:nvSpPr>
        <p:spPr>
          <a:xfrm>
            <a:off x="420130" y="9502524"/>
            <a:ext cx="911366" cy="202948"/>
          </a:xfrm>
          <a:prstGeom prst="rect">
            <a:avLst/>
          </a:prstGeom>
          <a:ln>
            <a:noFill/>
          </a:ln>
        </p:spPr>
        <p:txBody>
          <a:bodyPr vert="horz" lIns="0" tIns="0" rIns="0" bIns="0" rtlCol="0" anchor="ctr" anchorCtr="0">
            <a:noAutofit/>
          </a:bodyPr>
          <a:lstStyle>
            <a:lvl1pPr marL="0" indent="0" algn="ctr" defTabSz="514350" rtl="0" eaLnBrk="1" latinLnBrk="0" hangingPunct="1">
              <a:lnSpc>
                <a:spcPct val="112000"/>
              </a:lnSpc>
              <a:spcBef>
                <a:spcPts val="0"/>
              </a:spcBef>
              <a:spcAft>
                <a:spcPts val="0"/>
              </a:spcAft>
              <a:buFont typeface="Franklin Gothic Book" panose="020B0503020102020204" pitchFamily="34" charset="0"/>
              <a:buNone/>
              <a:defRPr sz="1350" kern="1200" baseline="0">
                <a:solidFill>
                  <a:schemeClr val="tx2"/>
                </a:solidFill>
                <a:latin typeface="+mn-lt"/>
                <a:ea typeface="+mn-ea"/>
                <a:cs typeface="+mn-cs"/>
              </a:defRPr>
            </a:lvl1pPr>
            <a:lvl2pPr marL="257175" indent="0" algn="ctr" defTabSz="514350" rtl="0" eaLnBrk="1" latinLnBrk="0" hangingPunct="1">
              <a:lnSpc>
                <a:spcPct val="94000"/>
              </a:lnSpc>
              <a:spcBef>
                <a:spcPts val="375"/>
              </a:spcBef>
              <a:spcAft>
                <a:spcPts val="150"/>
              </a:spcAft>
              <a:buFont typeface="Franklin Gothic Book" panose="020B0503020102020204" pitchFamily="34" charset="0"/>
              <a:buNone/>
              <a:defRPr sz="1125" i="1" kern="1200" baseline="0">
                <a:solidFill>
                  <a:schemeClr val="tx2"/>
                </a:solidFill>
                <a:latin typeface="+mn-lt"/>
                <a:ea typeface="+mn-ea"/>
                <a:cs typeface="+mn-cs"/>
              </a:defRPr>
            </a:lvl2pPr>
            <a:lvl3pPr marL="514350" indent="0" algn="ctr" defTabSz="514350" rtl="0" eaLnBrk="1" latinLnBrk="0" hangingPunct="1">
              <a:lnSpc>
                <a:spcPct val="94000"/>
              </a:lnSpc>
              <a:spcBef>
                <a:spcPts val="375"/>
              </a:spcBef>
              <a:spcAft>
                <a:spcPts val="150"/>
              </a:spcAft>
              <a:buFont typeface="Franklin Gothic Book" panose="020B0503020102020204" pitchFamily="34" charset="0"/>
              <a:buNone/>
              <a:defRPr sz="1013" kern="1200" baseline="0">
                <a:solidFill>
                  <a:schemeClr val="tx2"/>
                </a:solidFill>
                <a:latin typeface="+mn-lt"/>
                <a:ea typeface="+mn-ea"/>
                <a:cs typeface="+mn-cs"/>
              </a:defRPr>
            </a:lvl3pPr>
            <a:lvl4pPr marL="771525" indent="0" algn="ctr" defTabSz="514350" rtl="0" eaLnBrk="1" latinLnBrk="0" hangingPunct="1">
              <a:lnSpc>
                <a:spcPct val="94000"/>
              </a:lnSpc>
              <a:spcBef>
                <a:spcPts val="375"/>
              </a:spcBef>
              <a:spcAft>
                <a:spcPts val="150"/>
              </a:spcAft>
              <a:buFont typeface="Franklin Gothic Book" panose="020B0503020102020204" pitchFamily="34" charset="0"/>
              <a:buNone/>
              <a:defRPr sz="900" i="1" kern="1200" baseline="0">
                <a:solidFill>
                  <a:schemeClr val="tx2"/>
                </a:solidFill>
                <a:latin typeface="+mn-lt"/>
                <a:ea typeface="+mn-ea"/>
                <a:cs typeface="+mn-cs"/>
              </a:defRPr>
            </a:lvl4pPr>
            <a:lvl5pPr marL="1028700" indent="0" algn="ctr" defTabSz="514350" rtl="0" eaLnBrk="1" latinLnBrk="0" hangingPunct="1">
              <a:lnSpc>
                <a:spcPct val="94000"/>
              </a:lnSpc>
              <a:spcBef>
                <a:spcPts val="375"/>
              </a:spcBef>
              <a:spcAft>
                <a:spcPts val="150"/>
              </a:spcAft>
              <a:buFont typeface="Franklin Gothic Book" panose="020B0503020102020204" pitchFamily="34" charset="0"/>
              <a:buNone/>
              <a:defRPr sz="900" kern="1200" baseline="0">
                <a:solidFill>
                  <a:schemeClr val="tx2"/>
                </a:solidFill>
                <a:latin typeface="+mn-lt"/>
                <a:ea typeface="+mn-ea"/>
                <a:cs typeface="+mn-cs"/>
              </a:defRPr>
            </a:lvl5pPr>
            <a:lvl6pPr marL="1285875" indent="0" algn="ctr" defTabSz="514350" rtl="0" eaLnBrk="1" latinLnBrk="0" hangingPunct="1">
              <a:lnSpc>
                <a:spcPct val="94000"/>
              </a:lnSpc>
              <a:spcBef>
                <a:spcPts val="375"/>
              </a:spcBef>
              <a:spcAft>
                <a:spcPts val="150"/>
              </a:spcAft>
              <a:buFont typeface="Franklin Gothic Book" panose="020B0503020102020204" pitchFamily="34" charset="0"/>
              <a:buNone/>
              <a:defRPr sz="900" i="1" kern="1200" baseline="0">
                <a:solidFill>
                  <a:schemeClr val="tx2"/>
                </a:solidFill>
                <a:latin typeface="+mn-lt"/>
                <a:ea typeface="+mn-ea"/>
                <a:cs typeface="+mn-cs"/>
              </a:defRPr>
            </a:lvl6pPr>
            <a:lvl7pPr marL="1543050" indent="0" algn="ctr" defTabSz="514350" rtl="0" eaLnBrk="1" latinLnBrk="0" hangingPunct="1">
              <a:lnSpc>
                <a:spcPct val="94000"/>
              </a:lnSpc>
              <a:spcBef>
                <a:spcPts val="375"/>
              </a:spcBef>
              <a:spcAft>
                <a:spcPts val="150"/>
              </a:spcAft>
              <a:buFont typeface="Franklin Gothic Book" panose="020B0503020102020204" pitchFamily="34" charset="0"/>
              <a:buNone/>
              <a:defRPr sz="900" kern="1200" baseline="0">
                <a:solidFill>
                  <a:schemeClr val="tx2"/>
                </a:solidFill>
                <a:latin typeface="+mn-lt"/>
                <a:ea typeface="+mn-ea"/>
                <a:cs typeface="+mn-cs"/>
              </a:defRPr>
            </a:lvl7pPr>
            <a:lvl8pPr marL="1800225" indent="0" algn="ctr" defTabSz="514350" rtl="0" eaLnBrk="1" latinLnBrk="0" hangingPunct="1">
              <a:lnSpc>
                <a:spcPct val="94000"/>
              </a:lnSpc>
              <a:spcBef>
                <a:spcPts val="375"/>
              </a:spcBef>
              <a:spcAft>
                <a:spcPts val="150"/>
              </a:spcAft>
              <a:buFont typeface="Franklin Gothic Book" panose="020B0503020102020204" pitchFamily="34" charset="0"/>
              <a:buNone/>
              <a:defRPr sz="900" i="1" kern="1200" baseline="0">
                <a:solidFill>
                  <a:schemeClr val="tx2"/>
                </a:solidFill>
                <a:latin typeface="+mn-lt"/>
                <a:ea typeface="+mn-ea"/>
                <a:cs typeface="+mn-cs"/>
              </a:defRPr>
            </a:lvl8pPr>
            <a:lvl9pPr marL="2057400" indent="0" algn="ctr" defTabSz="514350" rtl="0" eaLnBrk="1" latinLnBrk="0" hangingPunct="1">
              <a:lnSpc>
                <a:spcPct val="94000"/>
              </a:lnSpc>
              <a:spcBef>
                <a:spcPts val="375"/>
              </a:spcBef>
              <a:spcAft>
                <a:spcPts val="150"/>
              </a:spcAft>
              <a:buFont typeface="Franklin Gothic Book" panose="020B0503020102020204" pitchFamily="34" charset="0"/>
              <a:buNone/>
              <a:defRPr sz="900" kern="1200" baseline="0">
                <a:solidFill>
                  <a:schemeClr val="tx2"/>
                </a:solidFill>
                <a:latin typeface="+mn-lt"/>
                <a:ea typeface="+mn-ea"/>
                <a:cs typeface="+mn-cs"/>
              </a:defRPr>
            </a:lvl9pPr>
          </a:lstStyle>
          <a:p>
            <a:pPr algn="l">
              <a:lnSpc>
                <a:spcPct val="100000"/>
              </a:lnSpc>
            </a:pPr>
            <a:r>
              <a:rPr lang="en-US" sz="1200" dirty="0">
                <a:solidFill>
                  <a:schemeClr val="bg1">
                    <a:lumMod val="85000"/>
                  </a:schemeClr>
                </a:solidFill>
                <a:latin typeface="-webkit-standard"/>
              </a:rPr>
              <a:t>v1.2 Jan 2025</a:t>
            </a:r>
          </a:p>
        </p:txBody>
      </p:sp>
    </p:spTree>
    <p:extLst>
      <p:ext uri="{BB962C8B-B14F-4D97-AF65-F5344CB8AC3E}">
        <p14:creationId xmlns:p14="http://schemas.microsoft.com/office/powerpoint/2010/main" val="25734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8E290-33A8-35F9-D411-930D7236F6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09E138-57BF-429A-CB05-0402F8AA936C}"/>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4AA96DBD-3090-06C2-13FB-F390ED9003EA}"/>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W_F</a:t>
            </a:r>
            <a:endParaRPr lang="en-US" dirty="0"/>
          </a:p>
        </p:txBody>
      </p:sp>
      <p:sp>
        <p:nvSpPr>
          <p:cNvPr id="6" name="TextBox 5">
            <a:extLst>
              <a:ext uri="{FF2B5EF4-FFF2-40B4-BE49-F238E27FC236}">
                <a16:creationId xmlns:a16="http://schemas.microsoft.com/office/drawing/2014/main" id="{F6E5C585-1B67-B394-484E-0CCEF545291E}"/>
              </a:ext>
            </a:extLst>
          </p:cNvPr>
          <p:cNvSpPr txBox="1"/>
          <p:nvPr/>
        </p:nvSpPr>
        <p:spPr>
          <a:xfrm>
            <a:off x="2274350" y="3816364"/>
            <a:ext cx="1032142" cy="276999"/>
          </a:xfrm>
          <a:prstGeom prst="rect">
            <a:avLst/>
          </a:prstGeom>
          <a:noFill/>
        </p:spPr>
        <p:txBody>
          <a:bodyPr wrap="none" rtlCol="0">
            <a:spAutoFit/>
          </a:bodyPr>
          <a:lstStyle/>
          <a:p>
            <a:r>
              <a:rPr lang="en-US" sz="1200" dirty="0"/>
              <a:t>Thu Jun 27th</a:t>
            </a:r>
          </a:p>
        </p:txBody>
      </p:sp>
      <p:sp>
        <p:nvSpPr>
          <p:cNvPr id="7" name="TextBox 6">
            <a:extLst>
              <a:ext uri="{FF2B5EF4-FFF2-40B4-BE49-F238E27FC236}">
                <a16:creationId xmlns:a16="http://schemas.microsoft.com/office/drawing/2014/main" id="{55900FD9-E965-4552-88BD-21028D249704}"/>
              </a:ext>
            </a:extLst>
          </p:cNvPr>
          <p:cNvSpPr txBox="1"/>
          <p:nvPr/>
        </p:nvSpPr>
        <p:spPr>
          <a:xfrm>
            <a:off x="1004609" y="3821750"/>
            <a:ext cx="274434" cy="276999"/>
          </a:xfrm>
          <a:prstGeom prst="rect">
            <a:avLst/>
          </a:prstGeom>
          <a:noFill/>
        </p:spPr>
        <p:txBody>
          <a:bodyPr wrap="none" rtlCol="0">
            <a:spAutoFit/>
          </a:bodyPr>
          <a:lstStyle/>
          <a:p>
            <a:r>
              <a:rPr lang="en-US" sz="1200" dirty="0"/>
              <a:t>3</a:t>
            </a:r>
          </a:p>
        </p:txBody>
      </p:sp>
      <p:sp>
        <p:nvSpPr>
          <p:cNvPr id="8" name="TextBox 7">
            <a:extLst>
              <a:ext uri="{FF2B5EF4-FFF2-40B4-BE49-F238E27FC236}">
                <a16:creationId xmlns:a16="http://schemas.microsoft.com/office/drawing/2014/main" id="{09F80211-6157-9A0B-4162-EFC8B2B188A5}"/>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B4FE0A35-1E93-A8F7-2C89-A5A0E7332147}"/>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6AA90C5-8C8F-5A9E-90A4-2D0954960C5A}"/>
              </a:ext>
            </a:extLst>
          </p:cNvPr>
          <p:cNvSpPr txBox="1"/>
          <p:nvPr/>
        </p:nvSpPr>
        <p:spPr>
          <a:xfrm>
            <a:off x="1271028" y="4468297"/>
            <a:ext cx="2131317" cy="669238"/>
          </a:xfrm>
          <a:prstGeom prst="rect">
            <a:avLst/>
          </a:prstGeom>
          <a:noFill/>
        </p:spPr>
        <p:txBody>
          <a:bodyPr wrap="square" rtlCol="0">
            <a:noAutofit/>
          </a:bodyPr>
          <a:lstStyle/>
          <a:p>
            <a:r>
              <a:rPr lang="en-US" sz="1200" dirty="0"/>
              <a:t>Text-to-audio for song creation</a:t>
            </a:r>
          </a:p>
        </p:txBody>
      </p:sp>
      <p:sp>
        <p:nvSpPr>
          <p:cNvPr id="12" name="TextBox 11">
            <a:extLst>
              <a:ext uri="{FF2B5EF4-FFF2-40B4-BE49-F238E27FC236}">
                <a16:creationId xmlns:a16="http://schemas.microsoft.com/office/drawing/2014/main" id="{2FBAAEBA-E8F7-8B9B-55E8-20D4F09B2D50}"/>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An instrumental-only text-to-audio model is </a:t>
            </a:r>
            <a:r>
              <a:rPr lang="en-US" sz="1200" dirty="0" err="1"/>
              <a:t>MusicGen</a:t>
            </a:r>
            <a:r>
              <a:rPr lang="en-US" sz="1200" dirty="0"/>
              <a:t>, available via </a:t>
            </a:r>
            <a:r>
              <a:rPr lang="en-US" sz="1200" dirty="0">
                <a:hlinkClick r:id="rId3"/>
              </a:rPr>
              <a:t>Hugging Face</a:t>
            </a:r>
            <a:r>
              <a:rPr lang="en-US" sz="1200" dirty="0"/>
              <a:t> or </a:t>
            </a:r>
            <a:r>
              <a:rPr lang="en-US" sz="1200" dirty="0">
                <a:hlinkClick r:id="rId4"/>
              </a:rPr>
              <a:t>Text to Sample</a:t>
            </a:r>
            <a:r>
              <a:rPr lang="en-US" sz="1200" dirty="0"/>
              <a:t>.</a:t>
            </a:r>
          </a:p>
        </p:txBody>
      </p:sp>
      <p:sp>
        <p:nvSpPr>
          <p:cNvPr id="13" name="TextBox 12">
            <a:extLst>
              <a:ext uri="{FF2B5EF4-FFF2-40B4-BE49-F238E27FC236}">
                <a16:creationId xmlns:a16="http://schemas.microsoft.com/office/drawing/2014/main" id="{2A82D676-9AFD-B3A6-DCFC-5A7BDD39128D}"/>
              </a:ext>
            </a:extLst>
          </p:cNvPr>
          <p:cNvSpPr txBox="1"/>
          <p:nvPr/>
        </p:nvSpPr>
        <p:spPr>
          <a:xfrm>
            <a:off x="1004609" y="5507083"/>
            <a:ext cx="4988537" cy="669238"/>
          </a:xfrm>
          <a:prstGeom prst="rect">
            <a:avLst/>
          </a:prstGeom>
          <a:noFill/>
        </p:spPr>
        <p:txBody>
          <a:bodyPr wrap="square" rtlCol="0">
            <a:noAutofit/>
          </a:bodyPr>
          <a:lstStyle/>
          <a:p>
            <a:r>
              <a:rPr lang="en-US" sz="1200" dirty="0"/>
              <a:t>Build upon what was learned in the MIDI lesson.</a:t>
            </a:r>
          </a:p>
          <a:p>
            <a:r>
              <a:rPr lang="en-US" sz="1200" dirty="0"/>
              <a:t>Generate songs with AI, but dive deep into the generated structures.</a:t>
            </a:r>
          </a:p>
          <a:p>
            <a:r>
              <a:rPr lang="en-US" sz="1200" dirty="0"/>
              <a:t>Find what there is to like and dislike about AI-generated songs.</a:t>
            </a:r>
          </a:p>
        </p:txBody>
      </p:sp>
      <p:sp>
        <p:nvSpPr>
          <p:cNvPr id="14" name="TextBox 13">
            <a:extLst>
              <a:ext uri="{FF2B5EF4-FFF2-40B4-BE49-F238E27FC236}">
                <a16:creationId xmlns:a16="http://schemas.microsoft.com/office/drawing/2014/main" id="{FE6927BA-4329-F028-BD54-81D1C7799439}"/>
              </a:ext>
            </a:extLst>
          </p:cNvPr>
          <p:cNvSpPr txBox="1"/>
          <p:nvPr/>
        </p:nvSpPr>
        <p:spPr>
          <a:xfrm>
            <a:off x="1004609" y="6540279"/>
            <a:ext cx="4988537" cy="669238"/>
          </a:xfrm>
          <a:prstGeom prst="rect">
            <a:avLst/>
          </a:prstGeom>
          <a:noFill/>
        </p:spPr>
        <p:txBody>
          <a:bodyPr wrap="square" rtlCol="0">
            <a:noAutofit/>
          </a:bodyPr>
          <a:lstStyle/>
          <a:p>
            <a:r>
              <a:rPr lang="en-US" sz="1200" dirty="0" err="1"/>
              <a:t>Suno</a:t>
            </a:r>
            <a:r>
              <a:rPr lang="en-US" sz="1200" dirty="0"/>
              <a:t> (</a:t>
            </a:r>
            <a:r>
              <a:rPr lang="en-US" sz="1200" dirty="0">
                <a:hlinkClick r:id="rId5"/>
              </a:rPr>
              <a:t>https://suno.com</a:t>
            </a:r>
            <a:r>
              <a:rPr lang="en-US" sz="1200" dirty="0"/>
              <a:t>)</a:t>
            </a:r>
          </a:p>
          <a:p>
            <a:r>
              <a:rPr lang="en-US" sz="1200" dirty="0"/>
              <a:t>Ripple – Music Creation Tool (available on the App Store)</a:t>
            </a:r>
          </a:p>
          <a:p>
            <a:r>
              <a:rPr lang="en-US" sz="1200" dirty="0" err="1"/>
              <a:t>Boomy</a:t>
            </a:r>
            <a:r>
              <a:rPr lang="en-US" sz="1200" dirty="0"/>
              <a:t> (</a:t>
            </a:r>
            <a:r>
              <a:rPr lang="en-US" sz="1200" dirty="0">
                <a:hlinkClick r:id="rId6"/>
              </a:rPr>
              <a:t>https://boomy.com</a:t>
            </a:r>
            <a:r>
              <a:rPr lang="en-US" sz="1200" dirty="0"/>
              <a:t>)</a:t>
            </a:r>
          </a:p>
          <a:p>
            <a:endParaRPr lang="en-US" sz="1200" dirty="0"/>
          </a:p>
        </p:txBody>
      </p:sp>
      <p:sp>
        <p:nvSpPr>
          <p:cNvPr id="15" name="TextBox 14">
            <a:extLst>
              <a:ext uri="{FF2B5EF4-FFF2-40B4-BE49-F238E27FC236}">
                <a16:creationId xmlns:a16="http://schemas.microsoft.com/office/drawing/2014/main" id="{DE41C394-D8D0-C327-201E-99F292AC5DFA}"/>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Introduce and present on song form/structure, such as “verse”, “chorus”, etc.</a:t>
            </a:r>
          </a:p>
          <a:p>
            <a:pPr marL="228600" indent="-228600">
              <a:spcAft>
                <a:spcPts val="600"/>
              </a:spcAft>
              <a:buAutoNum type="arabicPeriod"/>
            </a:pPr>
            <a:r>
              <a:rPr lang="en-US" sz="1200" dirty="0"/>
              <a:t>Listen to a song. Have students raise their hands to indicate awareness of transitions from verses to choruses.</a:t>
            </a:r>
          </a:p>
          <a:p>
            <a:pPr marL="228600" indent="-228600">
              <a:spcAft>
                <a:spcPts val="600"/>
              </a:spcAft>
              <a:buAutoNum type="arabicPeriod"/>
            </a:pPr>
            <a:r>
              <a:rPr lang="en-US" sz="1200" dirty="0"/>
              <a:t>Have students try one of the AI song generation tools listed above.</a:t>
            </a:r>
          </a:p>
          <a:p>
            <a:pPr marL="228600" indent="-228600">
              <a:spcAft>
                <a:spcPts val="600"/>
              </a:spcAft>
              <a:buFont typeface="+mj-lt"/>
              <a:buAutoNum type="arabicPeriod"/>
            </a:pPr>
            <a:r>
              <a:rPr lang="en-US" sz="1200" dirty="0"/>
              <a:t>Share back and have them explain what they like and dislike about the AI-generated songs.</a:t>
            </a:r>
          </a:p>
          <a:p>
            <a:pPr marL="228600" indent="-228600">
              <a:spcAft>
                <a:spcPts val="600"/>
              </a:spcAft>
              <a:buFont typeface="+mj-lt"/>
              <a:buAutoNum type="arabicPeriod"/>
            </a:pPr>
            <a:r>
              <a:rPr lang="en-US" sz="1200" dirty="0"/>
              <a:t>Have students select one of the generated songs, then pair up to discuss its structure.</a:t>
            </a:r>
          </a:p>
          <a:p>
            <a:pPr marL="228600" indent="-228600">
              <a:spcAft>
                <a:spcPts val="600"/>
              </a:spcAft>
              <a:buFont typeface="+mj-lt"/>
              <a:buAutoNum type="arabicPeriod"/>
            </a:pPr>
            <a:r>
              <a:rPr lang="en-US" sz="1200" dirty="0"/>
              <a:t>If time allows, import the generated song into a DAW, and allude to activities that might come next, such as:</a:t>
            </a:r>
          </a:p>
          <a:p>
            <a:pPr marL="685800" lvl="1" indent="-228600">
              <a:spcAft>
                <a:spcPts val="600"/>
              </a:spcAft>
              <a:buFont typeface="+mj-lt"/>
              <a:buAutoNum type="alphaLcPeriod"/>
            </a:pPr>
            <a:r>
              <a:rPr lang="en-US" sz="1200" dirty="0"/>
              <a:t>Adding lyrics/vocals to an instrumental-only generated track.</a:t>
            </a:r>
          </a:p>
          <a:p>
            <a:pPr marL="685800" lvl="1" indent="-228600">
              <a:spcAft>
                <a:spcPts val="600"/>
              </a:spcAft>
              <a:buFont typeface="+mj-lt"/>
              <a:buAutoNum type="alphaLcPeriod"/>
            </a:pPr>
            <a:r>
              <a:rPr lang="en-US" sz="1200" dirty="0"/>
              <a:t>Using a stem splitter to isolate different components and/or sample from the generated track.</a:t>
            </a:r>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AB253DC8-C377-99BA-9746-A92242A714AF}"/>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99635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542ED-AD7B-5AE6-0E67-518406F53A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0A9A59B-898A-64EB-5A36-6863FD378ED6}"/>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F5C47569-EEA3-246B-0BD4-D7FED9406A82}"/>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W_G</a:t>
            </a:r>
            <a:endParaRPr lang="en-US" dirty="0"/>
          </a:p>
        </p:txBody>
      </p:sp>
      <p:sp>
        <p:nvSpPr>
          <p:cNvPr id="6" name="TextBox 5">
            <a:extLst>
              <a:ext uri="{FF2B5EF4-FFF2-40B4-BE49-F238E27FC236}">
                <a16:creationId xmlns:a16="http://schemas.microsoft.com/office/drawing/2014/main" id="{527ACF2A-3CF5-C3A9-BCAF-9F1DB06707A2}"/>
              </a:ext>
            </a:extLst>
          </p:cNvPr>
          <p:cNvSpPr txBox="1"/>
          <p:nvPr/>
        </p:nvSpPr>
        <p:spPr>
          <a:xfrm>
            <a:off x="2274350" y="3816364"/>
            <a:ext cx="922497" cy="276999"/>
          </a:xfrm>
          <a:prstGeom prst="rect">
            <a:avLst/>
          </a:prstGeom>
          <a:noFill/>
        </p:spPr>
        <p:txBody>
          <a:bodyPr wrap="none" rtlCol="0">
            <a:spAutoFit/>
          </a:bodyPr>
          <a:lstStyle/>
          <a:p>
            <a:r>
              <a:rPr lang="en-US" sz="1200" dirty="0"/>
              <a:t>Tue Jul 2nd</a:t>
            </a:r>
          </a:p>
        </p:txBody>
      </p:sp>
      <p:sp>
        <p:nvSpPr>
          <p:cNvPr id="7" name="TextBox 6">
            <a:extLst>
              <a:ext uri="{FF2B5EF4-FFF2-40B4-BE49-F238E27FC236}">
                <a16:creationId xmlns:a16="http://schemas.microsoft.com/office/drawing/2014/main" id="{CF4D9451-8FC6-8097-19E9-38F7CDEE044C}"/>
              </a:ext>
            </a:extLst>
          </p:cNvPr>
          <p:cNvSpPr txBox="1"/>
          <p:nvPr/>
        </p:nvSpPr>
        <p:spPr>
          <a:xfrm>
            <a:off x="1004609" y="3821750"/>
            <a:ext cx="274434" cy="276999"/>
          </a:xfrm>
          <a:prstGeom prst="rect">
            <a:avLst/>
          </a:prstGeom>
          <a:noFill/>
        </p:spPr>
        <p:txBody>
          <a:bodyPr wrap="none" rtlCol="0">
            <a:spAutoFit/>
          </a:bodyPr>
          <a:lstStyle/>
          <a:p>
            <a:r>
              <a:rPr lang="en-US" sz="1200" dirty="0"/>
              <a:t>4</a:t>
            </a:r>
          </a:p>
        </p:txBody>
      </p:sp>
      <p:sp>
        <p:nvSpPr>
          <p:cNvPr id="8" name="TextBox 7">
            <a:extLst>
              <a:ext uri="{FF2B5EF4-FFF2-40B4-BE49-F238E27FC236}">
                <a16:creationId xmlns:a16="http://schemas.microsoft.com/office/drawing/2014/main" id="{0C27D94C-617A-8EDB-EF1B-F547DD1F6844}"/>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43A50A46-50D2-C5B6-CA61-F23C6886392B}"/>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1C09C3D-1636-67E4-3E7E-E52F5A7E7B1C}"/>
              </a:ext>
            </a:extLst>
          </p:cNvPr>
          <p:cNvSpPr txBox="1"/>
          <p:nvPr/>
        </p:nvSpPr>
        <p:spPr>
          <a:xfrm>
            <a:off x="1271028" y="4468297"/>
            <a:ext cx="2131317" cy="669238"/>
          </a:xfrm>
          <a:prstGeom prst="rect">
            <a:avLst/>
          </a:prstGeom>
          <a:noFill/>
        </p:spPr>
        <p:txBody>
          <a:bodyPr wrap="square" rtlCol="0">
            <a:noAutofit/>
          </a:bodyPr>
          <a:lstStyle/>
          <a:p>
            <a:r>
              <a:rPr lang="en-US" sz="1200" dirty="0"/>
              <a:t>AI in mixing and mastering</a:t>
            </a:r>
          </a:p>
        </p:txBody>
      </p:sp>
      <p:sp>
        <p:nvSpPr>
          <p:cNvPr id="12" name="TextBox 11">
            <a:extLst>
              <a:ext uri="{FF2B5EF4-FFF2-40B4-BE49-F238E27FC236}">
                <a16:creationId xmlns:a16="http://schemas.microsoft.com/office/drawing/2014/main" id="{9692F92B-1A35-0B25-5E5E-D5B455EB216C}"/>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Provide a DAW session to students with some unmixed stems.</a:t>
            </a:r>
          </a:p>
        </p:txBody>
      </p:sp>
      <p:sp>
        <p:nvSpPr>
          <p:cNvPr id="13" name="TextBox 12">
            <a:extLst>
              <a:ext uri="{FF2B5EF4-FFF2-40B4-BE49-F238E27FC236}">
                <a16:creationId xmlns:a16="http://schemas.microsoft.com/office/drawing/2014/main" id="{837F73F8-91A6-6695-80F3-51AAB38BE053}"/>
              </a:ext>
            </a:extLst>
          </p:cNvPr>
          <p:cNvSpPr txBox="1"/>
          <p:nvPr/>
        </p:nvSpPr>
        <p:spPr>
          <a:xfrm>
            <a:off x="1004609" y="5507083"/>
            <a:ext cx="4988537" cy="669238"/>
          </a:xfrm>
          <a:prstGeom prst="rect">
            <a:avLst/>
          </a:prstGeom>
          <a:noFill/>
        </p:spPr>
        <p:txBody>
          <a:bodyPr wrap="square" rtlCol="0">
            <a:noAutofit/>
          </a:bodyPr>
          <a:lstStyle/>
          <a:p>
            <a:r>
              <a:rPr lang="en-US" sz="1200" dirty="0"/>
              <a:t>Teach the basics of mixing and editing.</a:t>
            </a:r>
          </a:p>
          <a:p>
            <a:r>
              <a:rPr lang="en-US" sz="1200" dirty="0"/>
              <a:t>Use AI-powered mixing tools to demonstrate how some tasks can be automated.</a:t>
            </a:r>
          </a:p>
        </p:txBody>
      </p:sp>
      <p:sp>
        <p:nvSpPr>
          <p:cNvPr id="14" name="TextBox 13">
            <a:extLst>
              <a:ext uri="{FF2B5EF4-FFF2-40B4-BE49-F238E27FC236}">
                <a16:creationId xmlns:a16="http://schemas.microsoft.com/office/drawing/2014/main" id="{B0B0617A-A132-CEEB-1158-0A4401711266}"/>
              </a:ext>
            </a:extLst>
          </p:cNvPr>
          <p:cNvSpPr txBox="1"/>
          <p:nvPr/>
        </p:nvSpPr>
        <p:spPr>
          <a:xfrm>
            <a:off x="1004609" y="6540279"/>
            <a:ext cx="4988537" cy="669238"/>
          </a:xfrm>
          <a:prstGeom prst="rect">
            <a:avLst/>
          </a:prstGeom>
          <a:noFill/>
        </p:spPr>
        <p:txBody>
          <a:bodyPr wrap="square" rtlCol="0">
            <a:noAutofit/>
          </a:bodyPr>
          <a:lstStyle/>
          <a:p>
            <a:r>
              <a:rPr lang="en-US" sz="1200" dirty="0" err="1"/>
              <a:t>iZotope</a:t>
            </a:r>
            <a:r>
              <a:rPr lang="en-US" sz="1200" dirty="0"/>
              <a:t> Neutron, Ozone, and </a:t>
            </a:r>
            <a:r>
              <a:rPr lang="en-US" sz="1200" dirty="0" err="1"/>
              <a:t>Neoverb</a:t>
            </a:r>
            <a:r>
              <a:rPr lang="en-US" sz="1200" dirty="0"/>
              <a:t> (</a:t>
            </a:r>
            <a:r>
              <a:rPr lang="en-US" sz="1200" dirty="0">
                <a:hlinkClick r:id="rId3"/>
              </a:rPr>
              <a:t>https://www.izotope.com/en/products.html</a:t>
            </a:r>
            <a:r>
              <a:rPr lang="en-US" sz="1200" dirty="0"/>
              <a:t>)</a:t>
            </a:r>
          </a:p>
          <a:p>
            <a:r>
              <a:rPr lang="en-US" sz="1200" dirty="0"/>
              <a:t>Logic’s Mastering Assistant: </a:t>
            </a:r>
            <a:r>
              <a:rPr lang="en-US" sz="1200" dirty="0">
                <a:hlinkClick r:id="rId4"/>
              </a:rPr>
              <a:t>https://support.apple.com/en-us/108294</a:t>
            </a:r>
            <a:endParaRPr lang="en-US" sz="1200" dirty="0"/>
          </a:p>
          <a:p>
            <a:endParaRPr lang="en-US" sz="1200" dirty="0"/>
          </a:p>
        </p:txBody>
      </p:sp>
      <p:sp>
        <p:nvSpPr>
          <p:cNvPr id="15" name="TextBox 14">
            <a:extLst>
              <a:ext uri="{FF2B5EF4-FFF2-40B4-BE49-F238E27FC236}">
                <a16:creationId xmlns:a16="http://schemas.microsoft.com/office/drawing/2014/main" id="{7C7456B8-5768-9F67-3C4F-BDD30DD03C5A}"/>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Introduce why mixing is necessary, motivated by listening to an example of pre-mix v post-mix v post-master.</a:t>
            </a:r>
          </a:p>
          <a:p>
            <a:pPr marL="228600" indent="-228600">
              <a:spcAft>
                <a:spcPts val="600"/>
              </a:spcAft>
              <a:buAutoNum type="arabicPeriod"/>
            </a:pPr>
            <a:r>
              <a:rPr lang="en-US" sz="1200" dirty="0"/>
              <a:t>Use Neutron or another AI channel strip on a track to show how effects change a sound. If possible, use the analysis features to visualize the changes.</a:t>
            </a:r>
          </a:p>
          <a:p>
            <a:pPr marL="228600" indent="-228600">
              <a:spcAft>
                <a:spcPts val="600"/>
              </a:spcAft>
              <a:buFontTx/>
              <a:buAutoNum type="arabicPeriod"/>
            </a:pPr>
            <a:r>
              <a:rPr lang="en-US" sz="1200" dirty="0"/>
              <a:t>Use </a:t>
            </a:r>
            <a:r>
              <a:rPr lang="en-US" sz="1200" dirty="0" err="1"/>
              <a:t>Neoverb</a:t>
            </a:r>
            <a:r>
              <a:rPr lang="en-US" sz="1200" dirty="0"/>
              <a:t> or another AI reverb to show how reverb affects a sound.</a:t>
            </a:r>
          </a:p>
          <a:p>
            <a:pPr marL="228600" indent="-228600">
              <a:spcAft>
                <a:spcPts val="600"/>
              </a:spcAft>
              <a:buFontTx/>
              <a:buAutoNum type="arabicPeriod"/>
            </a:pPr>
            <a:r>
              <a:rPr lang="en-US" sz="1200" dirty="0"/>
              <a:t>Students experiment with Neutron, </a:t>
            </a:r>
            <a:r>
              <a:rPr lang="en-US" sz="1200" dirty="0" err="1"/>
              <a:t>Neoverb</a:t>
            </a:r>
            <a:r>
              <a:rPr lang="en-US" sz="1200" dirty="0"/>
              <a:t>, or other effects/mixing plugins in the provided DAW session.</a:t>
            </a:r>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0D3F6E9A-E772-EADC-5D7B-4F72129AA501}"/>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201542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CED5C-50A7-2D63-64BC-9773CADD0F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78ABE1-B5AE-CE05-3BC9-F6FCC4031DE5}"/>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C4A04F7F-DD38-0200-6E1B-A6F5F412AC54}"/>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a:t>
            </a:r>
            <a:r>
              <a:rPr lang="en-US" dirty="0">
                <a:solidFill>
                  <a:srgbClr val="000000"/>
                </a:solidFill>
                <a:latin typeface="-webkit-standard"/>
              </a:rPr>
              <a:t>N</a:t>
            </a:r>
            <a:r>
              <a:rPr lang="en-US" b="0" i="0" u="none" strike="noStrike" dirty="0">
                <a:solidFill>
                  <a:srgbClr val="000000"/>
                </a:solidFill>
                <a:effectLst/>
                <a:latin typeface="-webkit-standard"/>
              </a:rPr>
              <a:t>_A</a:t>
            </a:r>
            <a:endParaRPr lang="en-US" dirty="0"/>
          </a:p>
        </p:txBody>
      </p:sp>
      <p:sp>
        <p:nvSpPr>
          <p:cNvPr id="6" name="TextBox 5">
            <a:extLst>
              <a:ext uri="{FF2B5EF4-FFF2-40B4-BE49-F238E27FC236}">
                <a16:creationId xmlns:a16="http://schemas.microsoft.com/office/drawing/2014/main" id="{11A4CF78-073D-7419-801A-6B394C050101}"/>
              </a:ext>
            </a:extLst>
          </p:cNvPr>
          <p:cNvSpPr txBox="1"/>
          <p:nvPr/>
        </p:nvSpPr>
        <p:spPr>
          <a:xfrm>
            <a:off x="2274350" y="3816364"/>
            <a:ext cx="1022331" cy="276999"/>
          </a:xfrm>
          <a:prstGeom prst="rect">
            <a:avLst/>
          </a:prstGeom>
          <a:noFill/>
        </p:spPr>
        <p:txBody>
          <a:bodyPr wrap="none" rtlCol="0">
            <a:spAutoFit/>
          </a:bodyPr>
          <a:lstStyle/>
          <a:p>
            <a:r>
              <a:rPr lang="en-US" sz="1200" dirty="0"/>
              <a:t>Tue Jun 11th</a:t>
            </a:r>
          </a:p>
        </p:txBody>
      </p:sp>
      <p:sp>
        <p:nvSpPr>
          <p:cNvPr id="7" name="TextBox 6">
            <a:extLst>
              <a:ext uri="{FF2B5EF4-FFF2-40B4-BE49-F238E27FC236}">
                <a16:creationId xmlns:a16="http://schemas.microsoft.com/office/drawing/2014/main" id="{7CCD0E6A-8051-09BA-CA2A-8B0FD3E376E7}"/>
              </a:ext>
            </a:extLst>
          </p:cNvPr>
          <p:cNvSpPr txBox="1"/>
          <p:nvPr/>
        </p:nvSpPr>
        <p:spPr>
          <a:xfrm>
            <a:off x="1004609" y="3821750"/>
            <a:ext cx="274434" cy="276999"/>
          </a:xfrm>
          <a:prstGeom prst="rect">
            <a:avLst/>
          </a:prstGeom>
          <a:noFill/>
        </p:spPr>
        <p:txBody>
          <a:bodyPr wrap="none" rtlCol="0">
            <a:spAutoFit/>
          </a:bodyPr>
          <a:lstStyle/>
          <a:p>
            <a:r>
              <a:rPr lang="en-US" sz="1200" dirty="0"/>
              <a:t>1</a:t>
            </a:r>
          </a:p>
        </p:txBody>
      </p:sp>
      <p:sp>
        <p:nvSpPr>
          <p:cNvPr id="8" name="TextBox 7">
            <a:extLst>
              <a:ext uri="{FF2B5EF4-FFF2-40B4-BE49-F238E27FC236}">
                <a16:creationId xmlns:a16="http://schemas.microsoft.com/office/drawing/2014/main" id="{F48C7504-D7E4-2763-9FE7-9CFEC3E270F5}"/>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28B4F5A5-35AD-5B31-F163-9D342E7A67C0}"/>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9DF9BC-D6CA-C422-83E4-9050F7705396}"/>
              </a:ext>
            </a:extLst>
          </p:cNvPr>
          <p:cNvSpPr/>
          <p:nvPr/>
        </p:nvSpPr>
        <p:spPr>
          <a:xfrm>
            <a:off x="4909413"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43FACA-A2A5-2A7C-1389-64D122475273}"/>
              </a:ext>
            </a:extLst>
          </p:cNvPr>
          <p:cNvSpPr txBox="1"/>
          <p:nvPr/>
        </p:nvSpPr>
        <p:spPr>
          <a:xfrm>
            <a:off x="1271028" y="4468297"/>
            <a:ext cx="2131317" cy="669238"/>
          </a:xfrm>
          <a:prstGeom prst="rect">
            <a:avLst/>
          </a:prstGeom>
          <a:noFill/>
        </p:spPr>
        <p:txBody>
          <a:bodyPr wrap="square" rtlCol="0">
            <a:noAutofit/>
          </a:bodyPr>
          <a:lstStyle/>
          <a:p>
            <a:r>
              <a:rPr lang="en-US" sz="1200" dirty="0"/>
              <a:t>Intro class</a:t>
            </a:r>
          </a:p>
        </p:txBody>
      </p:sp>
      <p:sp>
        <p:nvSpPr>
          <p:cNvPr id="12" name="TextBox 11">
            <a:extLst>
              <a:ext uri="{FF2B5EF4-FFF2-40B4-BE49-F238E27FC236}">
                <a16:creationId xmlns:a16="http://schemas.microsoft.com/office/drawing/2014/main" id="{752509F9-BDE0-33FC-6232-0ACDB2F04C23}"/>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For this intro class, the With AI/No AI distinction is not relevant; neither particularly is MS/HS.</a:t>
            </a:r>
          </a:p>
        </p:txBody>
      </p:sp>
      <p:sp>
        <p:nvSpPr>
          <p:cNvPr id="13" name="TextBox 12">
            <a:extLst>
              <a:ext uri="{FF2B5EF4-FFF2-40B4-BE49-F238E27FC236}">
                <a16:creationId xmlns:a16="http://schemas.microsoft.com/office/drawing/2014/main" id="{001358FC-43BD-B08E-8591-7CA93FC8BA38}"/>
              </a:ext>
            </a:extLst>
          </p:cNvPr>
          <p:cNvSpPr txBox="1"/>
          <p:nvPr/>
        </p:nvSpPr>
        <p:spPr>
          <a:xfrm>
            <a:off x="1004609" y="5507083"/>
            <a:ext cx="4988537" cy="669238"/>
          </a:xfrm>
          <a:prstGeom prst="rect">
            <a:avLst/>
          </a:prstGeom>
          <a:noFill/>
        </p:spPr>
        <p:txBody>
          <a:bodyPr wrap="square" rtlCol="0">
            <a:noAutofit/>
          </a:bodyPr>
          <a:lstStyle/>
          <a:p>
            <a:r>
              <a:rPr lang="en-US" sz="1200" dirty="0"/>
              <a:t>To introduce the program to the students, get to know them, and start teaching the basic lingo and topics of music technology.</a:t>
            </a:r>
          </a:p>
        </p:txBody>
      </p:sp>
      <p:sp>
        <p:nvSpPr>
          <p:cNvPr id="14" name="TextBox 13">
            <a:extLst>
              <a:ext uri="{FF2B5EF4-FFF2-40B4-BE49-F238E27FC236}">
                <a16:creationId xmlns:a16="http://schemas.microsoft.com/office/drawing/2014/main" id="{A2C6E515-B05E-2C14-D047-8363CC74746E}"/>
              </a:ext>
            </a:extLst>
          </p:cNvPr>
          <p:cNvSpPr txBox="1"/>
          <p:nvPr/>
        </p:nvSpPr>
        <p:spPr>
          <a:xfrm>
            <a:off x="1004609" y="6540279"/>
            <a:ext cx="4988537" cy="669238"/>
          </a:xfrm>
          <a:prstGeom prst="rect">
            <a:avLst/>
          </a:prstGeom>
          <a:noFill/>
        </p:spPr>
        <p:txBody>
          <a:bodyPr wrap="square" rtlCol="0">
            <a:noAutofit/>
          </a:bodyPr>
          <a:lstStyle/>
          <a:p>
            <a:r>
              <a:rPr lang="en-US" sz="1200" dirty="0"/>
              <a:t>No special tools needed, mostly getting to know students.</a:t>
            </a:r>
          </a:p>
        </p:txBody>
      </p:sp>
      <p:sp>
        <p:nvSpPr>
          <p:cNvPr id="15" name="TextBox 14">
            <a:extLst>
              <a:ext uri="{FF2B5EF4-FFF2-40B4-BE49-F238E27FC236}">
                <a16:creationId xmlns:a16="http://schemas.microsoft.com/office/drawing/2014/main" id="{D02B3AD6-CE2B-5D6C-2D06-356FB1E28D4A}"/>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Introduce students (name, preferred pronouns, musical interests)</a:t>
            </a:r>
            <a:br>
              <a:rPr lang="en-US" sz="1200" dirty="0"/>
            </a:br>
            <a:r>
              <a:rPr lang="en-US" sz="1200" dirty="0"/>
              <a:t>Will also have a funny question to be determined.</a:t>
            </a:r>
          </a:p>
          <a:p>
            <a:pPr marL="228600" indent="-228600">
              <a:spcAft>
                <a:spcPts val="600"/>
              </a:spcAft>
              <a:buFontTx/>
              <a:buAutoNum type="arabicPeriod"/>
            </a:pPr>
            <a:r>
              <a:rPr lang="en-US" sz="1200" dirty="0"/>
              <a:t>Code of conduct explanation</a:t>
            </a:r>
          </a:p>
          <a:p>
            <a:pPr marL="228600" indent="-228600">
              <a:spcAft>
                <a:spcPts val="600"/>
              </a:spcAft>
              <a:buFontTx/>
              <a:buAutoNum type="arabicPeriod"/>
            </a:pPr>
            <a:r>
              <a:rPr lang="en-US" sz="1200" dirty="0"/>
              <a:t>Explanation that Creative Studio may have footfall from UM students.</a:t>
            </a:r>
          </a:p>
          <a:p>
            <a:pPr marL="228600" indent="-228600">
              <a:spcAft>
                <a:spcPts val="600"/>
              </a:spcAft>
              <a:buFontTx/>
              <a:buAutoNum type="arabicPeriod"/>
            </a:pPr>
            <a:r>
              <a:rPr lang="en-US" sz="1200" dirty="0"/>
              <a:t>Time-zero questionnaire</a:t>
            </a:r>
          </a:p>
          <a:p>
            <a:pPr marL="228600" indent="-228600">
              <a:spcAft>
                <a:spcPts val="600"/>
              </a:spcAft>
              <a:buFontTx/>
              <a:buAutoNum type="arabicPeriod"/>
            </a:pPr>
            <a:r>
              <a:rPr lang="en-US" sz="1200" dirty="0"/>
              <a:t>Going over plan for semester.</a:t>
            </a:r>
          </a:p>
          <a:p>
            <a:pPr marL="228600" indent="-228600">
              <a:spcAft>
                <a:spcPts val="600"/>
              </a:spcAft>
              <a:buFontTx/>
              <a:buAutoNum type="arabicPeriod"/>
            </a:pPr>
            <a:r>
              <a:rPr lang="en-US" sz="1200" dirty="0"/>
              <a:t>Music tech lingo</a:t>
            </a:r>
          </a:p>
        </p:txBody>
      </p:sp>
    </p:spTree>
    <p:extLst>
      <p:ext uri="{BB962C8B-B14F-4D97-AF65-F5344CB8AC3E}">
        <p14:creationId xmlns:p14="http://schemas.microsoft.com/office/powerpoint/2010/main" val="119134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7880-655D-0CBF-1102-92016312CD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23B8D8-D9FE-021B-AEED-CE264B703115}"/>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E28FB477-8BE2-CD42-D1FB-C5838D3444F5}"/>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N_B</a:t>
            </a:r>
            <a:endParaRPr lang="en-US" dirty="0"/>
          </a:p>
        </p:txBody>
      </p:sp>
      <p:sp>
        <p:nvSpPr>
          <p:cNvPr id="6" name="TextBox 5">
            <a:extLst>
              <a:ext uri="{FF2B5EF4-FFF2-40B4-BE49-F238E27FC236}">
                <a16:creationId xmlns:a16="http://schemas.microsoft.com/office/drawing/2014/main" id="{4BA5B9D9-D282-EAD5-DA46-24A6007B3ECB}"/>
              </a:ext>
            </a:extLst>
          </p:cNvPr>
          <p:cNvSpPr txBox="1"/>
          <p:nvPr/>
        </p:nvSpPr>
        <p:spPr>
          <a:xfrm>
            <a:off x="2274350" y="3816364"/>
            <a:ext cx="1037720" cy="276999"/>
          </a:xfrm>
          <a:prstGeom prst="rect">
            <a:avLst/>
          </a:prstGeom>
          <a:noFill/>
        </p:spPr>
        <p:txBody>
          <a:bodyPr wrap="none" rtlCol="0">
            <a:spAutoFit/>
          </a:bodyPr>
          <a:lstStyle/>
          <a:p>
            <a:r>
              <a:rPr lang="en-US" sz="1200" dirty="0"/>
              <a:t>Thu Jun 13th</a:t>
            </a:r>
          </a:p>
        </p:txBody>
      </p:sp>
      <p:sp>
        <p:nvSpPr>
          <p:cNvPr id="7" name="TextBox 6">
            <a:extLst>
              <a:ext uri="{FF2B5EF4-FFF2-40B4-BE49-F238E27FC236}">
                <a16:creationId xmlns:a16="http://schemas.microsoft.com/office/drawing/2014/main" id="{CCAF1043-05D1-F9F0-D09E-48F350415B43}"/>
              </a:ext>
            </a:extLst>
          </p:cNvPr>
          <p:cNvSpPr txBox="1"/>
          <p:nvPr/>
        </p:nvSpPr>
        <p:spPr>
          <a:xfrm>
            <a:off x="1004609" y="3821750"/>
            <a:ext cx="274434" cy="276999"/>
          </a:xfrm>
          <a:prstGeom prst="rect">
            <a:avLst/>
          </a:prstGeom>
          <a:noFill/>
        </p:spPr>
        <p:txBody>
          <a:bodyPr wrap="none" rtlCol="0">
            <a:spAutoFit/>
          </a:bodyPr>
          <a:lstStyle/>
          <a:p>
            <a:r>
              <a:rPr lang="en-US" sz="1200" dirty="0"/>
              <a:t>1</a:t>
            </a:r>
          </a:p>
        </p:txBody>
      </p:sp>
      <p:sp>
        <p:nvSpPr>
          <p:cNvPr id="8" name="TextBox 7">
            <a:extLst>
              <a:ext uri="{FF2B5EF4-FFF2-40B4-BE49-F238E27FC236}">
                <a16:creationId xmlns:a16="http://schemas.microsoft.com/office/drawing/2014/main" id="{6BA41FAB-04A1-CECC-CAB2-389DC35FACB1}"/>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F4520F08-6808-CD2C-2CF5-DB0BBD6C9E78}"/>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D6905C-B22A-4399-881C-67A4D034280B}"/>
              </a:ext>
            </a:extLst>
          </p:cNvPr>
          <p:cNvSpPr txBox="1"/>
          <p:nvPr/>
        </p:nvSpPr>
        <p:spPr>
          <a:xfrm>
            <a:off x="1271028" y="4468297"/>
            <a:ext cx="2131317" cy="669238"/>
          </a:xfrm>
          <a:prstGeom prst="rect">
            <a:avLst/>
          </a:prstGeom>
          <a:noFill/>
        </p:spPr>
        <p:txBody>
          <a:bodyPr wrap="square" rtlCol="0">
            <a:noAutofit/>
          </a:bodyPr>
          <a:lstStyle/>
          <a:p>
            <a:r>
              <a:rPr lang="en-US" sz="1200" dirty="0"/>
              <a:t>Stems</a:t>
            </a:r>
          </a:p>
        </p:txBody>
      </p:sp>
      <p:sp>
        <p:nvSpPr>
          <p:cNvPr id="12" name="TextBox 11">
            <a:extLst>
              <a:ext uri="{FF2B5EF4-FFF2-40B4-BE49-F238E27FC236}">
                <a16:creationId xmlns:a16="http://schemas.microsoft.com/office/drawing/2014/main" id="{93BA326B-31CE-EC3F-6567-C547BB9FAE3F}"/>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Low-stakes, fun first audio lesson after intro. Download some multi-tracks in advance (see link below).</a:t>
            </a:r>
          </a:p>
        </p:txBody>
      </p:sp>
      <p:sp>
        <p:nvSpPr>
          <p:cNvPr id="13" name="TextBox 12">
            <a:extLst>
              <a:ext uri="{FF2B5EF4-FFF2-40B4-BE49-F238E27FC236}">
                <a16:creationId xmlns:a16="http://schemas.microsoft.com/office/drawing/2014/main" id="{01D6425D-6688-D001-61C7-8A8F146F9AC2}"/>
              </a:ext>
            </a:extLst>
          </p:cNvPr>
          <p:cNvSpPr txBox="1"/>
          <p:nvPr/>
        </p:nvSpPr>
        <p:spPr>
          <a:xfrm>
            <a:off x="1004609" y="5507083"/>
            <a:ext cx="4988537" cy="669238"/>
          </a:xfrm>
          <a:prstGeom prst="rect">
            <a:avLst/>
          </a:prstGeom>
          <a:noFill/>
        </p:spPr>
        <p:txBody>
          <a:bodyPr wrap="square" rtlCol="0">
            <a:noAutofit/>
          </a:bodyPr>
          <a:lstStyle/>
          <a:p>
            <a:r>
              <a:rPr lang="en-US" sz="1200" dirty="0"/>
              <a:t>Learn meaning of the term “stem”.</a:t>
            </a:r>
          </a:p>
          <a:p>
            <a:r>
              <a:rPr lang="en-US" sz="1200" dirty="0"/>
              <a:t>What are stems, and how they can be used in sampling and mixing.</a:t>
            </a:r>
          </a:p>
        </p:txBody>
      </p:sp>
      <p:sp>
        <p:nvSpPr>
          <p:cNvPr id="14" name="TextBox 13">
            <a:extLst>
              <a:ext uri="{FF2B5EF4-FFF2-40B4-BE49-F238E27FC236}">
                <a16:creationId xmlns:a16="http://schemas.microsoft.com/office/drawing/2014/main" id="{1FDB994F-F526-71F9-CFB9-944127F13C71}"/>
              </a:ext>
            </a:extLst>
          </p:cNvPr>
          <p:cNvSpPr txBox="1"/>
          <p:nvPr/>
        </p:nvSpPr>
        <p:spPr>
          <a:xfrm>
            <a:off x="1004609" y="6540279"/>
            <a:ext cx="4988537" cy="669238"/>
          </a:xfrm>
          <a:prstGeom prst="rect">
            <a:avLst/>
          </a:prstGeom>
          <a:noFill/>
        </p:spPr>
        <p:txBody>
          <a:bodyPr wrap="square" rtlCol="0">
            <a:noAutofit/>
          </a:bodyPr>
          <a:lstStyle/>
          <a:p>
            <a:r>
              <a:rPr lang="en-US" sz="1200" dirty="0"/>
              <a:t>Cambridge Multitrack Library (</a:t>
            </a:r>
            <a:r>
              <a:rPr lang="en-US" sz="1200" dirty="0">
                <a:hlinkClick r:id="rId3"/>
              </a:rPr>
              <a:t>https://cambridge-mt.com/ms/mtk</a:t>
            </a:r>
            <a:r>
              <a:rPr lang="en-US" sz="1200" dirty="0"/>
              <a:t>)</a:t>
            </a:r>
          </a:p>
          <a:p>
            <a:endParaRPr lang="en-US" sz="1200" dirty="0"/>
          </a:p>
        </p:txBody>
      </p:sp>
      <p:sp>
        <p:nvSpPr>
          <p:cNvPr id="15" name="TextBox 14">
            <a:extLst>
              <a:ext uri="{FF2B5EF4-FFF2-40B4-BE49-F238E27FC236}">
                <a16:creationId xmlns:a16="http://schemas.microsoft.com/office/drawing/2014/main" id="{4CF729CD-8086-CC7F-E0D1-FB506E3FB2EA}"/>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Introductory slideshow</a:t>
            </a:r>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4DA4E0AB-8C86-1C8D-2534-CDBB67B883B6}"/>
              </a:ext>
            </a:extLst>
          </p:cNvPr>
          <p:cNvSpPr txBox="1"/>
          <p:nvPr/>
        </p:nvSpPr>
        <p:spPr>
          <a:xfrm>
            <a:off x="2468410" y="2732473"/>
            <a:ext cx="287258" cy="369332"/>
          </a:xfrm>
          <a:prstGeom prst="rect">
            <a:avLst/>
          </a:prstGeom>
          <a:noFill/>
        </p:spPr>
        <p:txBody>
          <a:bodyPr wrap="none" rtlCol="0">
            <a:spAutoFit/>
          </a:bodyPr>
          <a:lstStyle/>
          <a:p>
            <a:r>
              <a:rPr lang="en-US" dirty="0"/>
              <a:t>x</a:t>
            </a:r>
          </a:p>
        </p:txBody>
      </p:sp>
      <p:sp>
        <p:nvSpPr>
          <p:cNvPr id="5" name="TextBox 4">
            <a:extLst>
              <a:ext uri="{FF2B5EF4-FFF2-40B4-BE49-F238E27FC236}">
                <a16:creationId xmlns:a16="http://schemas.microsoft.com/office/drawing/2014/main" id="{B58992D7-23CD-2971-446F-031C8E5748CF}"/>
              </a:ext>
            </a:extLst>
          </p:cNvPr>
          <p:cNvSpPr txBox="1"/>
          <p:nvPr/>
        </p:nvSpPr>
        <p:spPr>
          <a:xfrm>
            <a:off x="3429000" y="942201"/>
            <a:ext cx="2828925" cy="1095146"/>
          </a:xfrm>
          <a:prstGeom prst="rect">
            <a:avLst/>
          </a:prstGeom>
          <a:noFill/>
        </p:spPr>
        <p:txBody>
          <a:bodyPr wrap="square" rtlCol="0">
            <a:noAutofit/>
          </a:bodyPr>
          <a:lstStyle/>
          <a:p>
            <a:r>
              <a:rPr lang="en-US" dirty="0">
                <a:solidFill>
                  <a:srgbClr val="FF0000"/>
                </a:solidFill>
              </a:rPr>
              <a:t>More work required here to finish PDF -&gt; PPTX conversion of lesson plans.</a:t>
            </a:r>
          </a:p>
        </p:txBody>
      </p:sp>
    </p:spTree>
    <p:extLst>
      <p:ext uri="{BB962C8B-B14F-4D97-AF65-F5344CB8AC3E}">
        <p14:creationId xmlns:p14="http://schemas.microsoft.com/office/powerpoint/2010/main" val="271677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77A0-C43B-49C8-08E5-E4D5014FF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463D2-A05D-7F6D-AF92-C6E5486A27E2}"/>
              </a:ext>
            </a:extLst>
          </p:cNvPr>
          <p:cNvSpPr>
            <a:spLocks noGrp="1"/>
          </p:cNvSpPr>
          <p:nvPr>
            <p:ph type="title"/>
          </p:nvPr>
        </p:nvSpPr>
        <p:spPr/>
        <p:txBody>
          <a:bodyPr/>
          <a:lstStyle/>
          <a:p>
            <a:r>
              <a:rPr lang="en-US" b="0" i="0" u="none" strike="noStrike" dirty="0">
                <a:solidFill>
                  <a:srgbClr val="000000"/>
                </a:solidFill>
                <a:effectLst/>
                <a:latin typeface="-webkit-standard"/>
              </a:rPr>
              <a:t>Lesson N_B </a:t>
            </a:r>
            <a:r>
              <a:rPr lang="en-US" b="0" i="0" u="none" strike="noStrike" dirty="0" err="1">
                <a:solidFill>
                  <a:srgbClr val="000000"/>
                </a:solidFill>
                <a:effectLst/>
                <a:latin typeface="-webkit-standard"/>
              </a:rPr>
              <a:t>orig</a:t>
            </a:r>
            <a:endParaRPr lang="en-US" dirty="0"/>
          </a:p>
        </p:txBody>
      </p:sp>
      <p:pic>
        <p:nvPicPr>
          <p:cNvPr id="5" name="Content Placeholder 4" descr="A close-up of a paper&#10;&#10;Description automatically generated">
            <a:extLst>
              <a:ext uri="{FF2B5EF4-FFF2-40B4-BE49-F238E27FC236}">
                <a16:creationId xmlns:a16="http://schemas.microsoft.com/office/drawing/2014/main" id="{F43A57FB-ACFF-C424-875C-3A3B32F5B689}"/>
              </a:ext>
            </a:extLst>
          </p:cNvPr>
          <p:cNvPicPr>
            <a:picLocks noGrp="1" noChangeAspect="1"/>
          </p:cNvPicPr>
          <p:nvPr>
            <p:ph idx="1"/>
          </p:nvPr>
        </p:nvPicPr>
        <p:blipFill>
          <a:blip r:embed="rId2"/>
          <a:stretch>
            <a:fillRect/>
          </a:stretch>
        </p:blipFill>
        <p:spPr>
          <a:xfrm>
            <a:off x="685800" y="2800350"/>
            <a:ext cx="5623322" cy="7497763"/>
          </a:xfrm>
        </p:spPr>
      </p:pic>
    </p:spTree>
    <p:extLst>
      <p:ext uri="{BB962C8B-B14F-4D97-AF65-F5344CB8AC3E}">
        <p14:creationId xmlns:p14="http://schemas.microsoft.com/office/powerpoint/2010/main" val="95118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9B3A-8242-DCAE-9BFA-08A1373394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250A19-59AD-45C5-89C8-108A5DB21641}"/>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0C22C9F1-B943-6FC7-3BC3-E0634F5F095D}"/>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N_C</a:t>
            </a:r>
            <a:endParaRPr lang="en-US" dirty="0"/>
          </a:p>
        </p:txBody>
      </p:sp>
      <p:sp>
        <p:nvSpPr>
          <p:cNvPr id="6" name="TextBox 5">
            <a:extLst>
              <a:ext uri="{FF2B5EF4-FFF2-40B4-BE49-F238E27FC236}">
                <a16:creationId xmlns:a16="http://schemas.microsoft.com/office/drawing/2014/main" id="{9364CEBE-E1BA-D362-21A8-B7048D7B868D}"/>
              </a:ext>
            </a:extLst>
          </p:cNvPr>
          <p:cNvSpPr txBox="1"/>
          <p:nvPr/>
        </p:nvSpPr>
        <p:spPr>
          <a:xfrm>
            <a:off x="2274350" y="3816364"/>
            <a:ext cx="1024063" cy="276999"/>
          </a:xfrm>
          <a:prstGeom prst="rect">
            <a:avLst/>
          </a:prstGeom>
          <a:noFill/>
        </p:spPr>
        <p:txBody>
          <a:bodyPr wrap="none" rtlCol="0">
            <a:spAutoFit/>
          </a:bodyPr>
          <a:lstStyle/>
          <a:p>
            <a:r>
              <a:rPr lang="en-US" sz="1200" dirty="0"/>
              <a:t>Tue Jun 18th</a:t>
            </a:r>
          </a:p>
        </p:txBody>
      </p:sp>
      <p:sp>
        <p:nvSpPr>
          <p:cNvPr id="7" name="TextBox 6">
            <a:extLst>
              <a:ext uri="{FF2B5EF4-FFF2-40B4-BE49-F238E27FC236}">
                <a16:creationId xmlns:a16="http://schemas.microsoft.com/office/drawing/2014/main" id="{061AF74B-D195-A754-8AA7-1E2CE2211480}"/>
              </a:ext>
            </a:extLst>
          </p:cNvPr>
          <p:cNvSpPr txBox="1"/>
          <p:nvPr/>
        </p:nvSpPr>
        <p:spPr>
          <a:xfrm>
            <a:off x="1004609" y="3821750"/>
            <a:ext cx="274434" cy="276999"/>
          </a:xfrm>
          <a:prstGeom prst="rect">
            <a:avLst/>
          </a:prstGeom>
          <a:noFill/>
        </p:spPr>
        <p:txBody>
          <a:bodyPr wrap="none" rtlCol="0">
            <a:spAutoFit/>
          </a:bodyPr>
          <a:lstStyle/>
          <a:p>
            <a:r>
              <a:rPr lang="en-US" sz="1200" dirty="0"/>
              <a:t>2</a:t>
            </a:r>
          </a:p>
        </p:txBody>
      </p:sp>
      <p:sp>
        <p:nvSpPr>
          <p:cNvPr id="8" name="TextBox 7">
            <a:extLst>
              <a:ext uri="{FF2B5EF4-FFF2-40B4-BE49-F238E27FC236}">
                <a16:creationId xmlns:a16="http://schemas.microsoft.com/office/drawing/2014/main" id="{45B11C7C-D42D-BC3D-F8D8-69E3327ADCAD}"/>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86D140DE-35F5-9C80-651C-23B86F3D707B}"/>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9CF309-3E59-A084-4A1E-E9E09F1445A4}"/>
              </a:ext>
            </a:extLst>
          </p:cNvPr>
          <p:cNvSpPr txBox="1"/>
          <p:nvPr/>
        </p:nvSpPr>
        <p:spPr>
          <a:xfrm>
            <a:off x="1271028" y="4468297"/>
            <a:ext cx="2131317" cy="669238"/>
          </a:xfrm>
          <a:prstGeom prst="rect">
            <a:avLst/>
          </a:prstGeom>
          <a:noFill/>
        </p:spPr>
        <p:txBody>
          <a:bodyPr wrap="square" rtlCol="0">
            <a:noAutofit/>
          </a:bodyPr>
          <a:lstStyle/>
          <a:p>
            <a:r>
              <a:rPr lang="en-US" sz="1200" dirty="0"/>
              <a:t>Sound design</a:t>
            </a:r>
          </a:p>
        </p:txBody>
      </p:sp>
      <p:sp>
        <p:nvSpPr>
          <p:cNvPr id="12" name="TextBox 11">
            <a:extLst>
              <a:ext uri="{FF2B5EF4-FFF2-40B4-BE49-F238E27FC236}">
                <a16:creationId xmlns:a16="http://schemas.microsoft.com/office/drawing/2014/main" id="{BE13A2FD-4562-45D0-A371-068B1384132F}"/>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Ableton Live and Magenta Studio need to be installed prior to class.</a:t>
            </a:r>
          </a:p>
        </p:txBody>
      </p:sp>
      <p:sp>
        <p:nvSpPr>
          <p:cNvPr id="13" name="TextBox 12">
            <a:extLst>
              <a:ext uri="{FF2B5EF4-FFF2-40B4-BE49-F238E27FC236}">
                <a16:creationId xmlns:a16="http://schemas.microsoft.com/office/drawing/2014/main" id="{F81BFDED-9CFF-25F2-5D7B-1D64C99BE263}"/>
              </a:ext>
            </a:extLst>
          </p:cNvPr>
          <p:cNvSpPr txBox="1"/>
          <p:nvPr/>
        </p:nvSpPr>
        <p:spPr>
          <a:xfrm>
            <a:off x="1004609" y="5507083"/>
            <a:ext cx="4988537" cy="669238"/>
          </a:xfrm>
          <a:prstGeom prst="rect">
            <a:avLst/>
          </a:prstGeom>
          <a:noFill/>
        </p:spPr>
        <p:txBody>
          <a:bodyPr wrap="square" rtlCol="0">
            <a:noAutofit/>
          </a:bodyPr>
          <a:lstStyle/>
          <a:p>
            <a:r>
              <a:rPr lang="en-US" sz="1200" dirty="0"/>
              <a:t>Introduce Ableton Live’s Session View v Arrangement View. </a:t>
            </a:r>
          </a:p>
          <a:p>
            <a:r>
              <a:rPr lang="en-US" sz="1200" dirty="0"/>
              <a:t>Use AI to build upon existing melodies or drum tracks.</a:t>
            </a:r>
          </a:p>
        </p:txBody>
      </p:sp>
      <p:sp>
        <p:nvSpPr>
          <p:cNvPr id="14" name="TextBox 13">
            <a:extLst>
              <a:ext uri="{FF2B5EF4-FFF2-40B4-BE49-F238E27FC236}">
                <a16:creationId xmlns:a16="http://schemas.microsoft.com/office/drawing/2014/main" id="{EDBAF593-892C-AD5A-5EFD-46342119F7F6}"/>
              </a:ext>
            </a:extLst>
          </p:cNvPr>
          <p:cNvSpPr txBox="1"/>
          <p:nvPr/>
        </p:nvSpPr>
        <p:spPr>
          <a:xfrm>
            <a:off x="1004609" y="6540279"/>
            <a:ext cx="4988537" cy="669238"/>
          </a:xfrm>
          <a:prstGeom prst="rect">
            <a:avLst/>
          </a:prstGeom>
          <a:noFill/>
        </p:spPr>
        <p:txBody>
          <a:bodyPr wrap="square" rtlCol="0">
            <a:noAutofit/>
          </a:bodyPr>
          <a:lstStyle/>
          <a:p>
            <a:r>
              <a:rPr lang="en-US" sz="1200" dirty="0"/>
              <a:t>Ableton Live (</a:t>
            </a:r>
            <a:r>
              <a:rPr lang="en-US" sz="1200" dirty="0">
                <a:hlinkClick r:id="rId3"/>
              </a:rPr>
              <a:t>https://www.ableton.com/en/live</a:t>
            </a:r>
            <a:r>
              <a:rPr lang="en-US" sz="1200" dirty="0"/>
              <a:t>)</a:t>
            </a:r>
          </a:p>
          <a:p>
            <a:r>
              <a:rPr lang="en-US" sz="1200" dirty="0"/>
              <a:t>Magenta Studio (</a:t>
            </a:r>
            <a:r>
              <a:rPr lang="en-US" sz="1200" dirty="0">
                <a:hlinkClick r:id="rId4"/>
              </a:rPr>
              <a:t>https://magenta.tensorflow.org/studio</a:t>
            </a:r>
            <a:r>
              <a:rPr lang="en-US" sz="1200" dirty="0"/>
              <a:t>)</a:t>
            </a:r>
          </a:p>
          <a:p>
            <a:endParaRPr lang="en-US" sz="1200" dirty="0"/>
          </a:p>
        </p:txBody>
      </p:sp>
      <p:sp>
        <p:nvSpPr>
          <p:cNvPr id="15" name="TextBox 14">
            <a:extLst>
              <a:ext uri="{FF2B5EF4-FFF2-40B4-BE49-F238E27FC236}">
                <a16:creationId xmlns:a16="http://schemas.microsoft.com/office/drawing/2014/main" id="{3952F71F-58BB-685A-66D2-1C639B58209C}"/>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s</a:t>
            </a:r>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5" name="TextBox 4">
            <a:extLst>
              <a:ext uri="{FF2B5EF4-FFF2-40B4-BE49-F238E27FC236}">
                <a16:creationId xmlns:a16="http://schemas.microsoft.com/office/drawing/2014/main" id="{52991260-0194-D249-EC68-A2C916691AFC}"/>
              </a:ext>
            </a:extLst>
          </p:cNvPr>
          <p:cNvSpPr txBox="1"/>
          <p:nvPr/>
        </p:nvSpPr>
        <p:spPr>
          <a:xfrm>
            <a:off x="2468410" y="2732473"/>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207610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E89D-ACB1-E585-F8CE-710182871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6BD76-2AFD-86A1-1D38-4FBB6879A5B3}"/>
              </a:ext>
            </a:extLst>
          </p:cNvPr>
          <p:cNvSpPr>
            <a:spLocks noGrp="1"/>
          </p:cNvSpPr>
          <p:nvPr>
            <p:ph type="title"/>
          </p:nvPr>
        </p:nvSpPr>
        <p:spPr/>
        <p:txBody>
          <a:bodyPr/>
          <a:lstStyle/>
          <a:p>
            <a:r>
              <a:rPr lang="en-US" b="0" i="0" u="none" strike="noStrike" dirty="0">
                <a:solidFill>
                  <a:srgbClr val="000000"/>
                </a:solidFill>
                <a:effectLst/>
                <a:latin typeface="-webkit-standard"/>
              </a:rPr>
              <a:t>Lesson N_C </a:t>
            </a:r>
            <a:r>
              <a:rPr lang="en-US" b="0" i="0" u="none" strike="noStrike" dirty="0" err="1">
                <a:solidFill>
                  <a:srgbClr val="000000"/>
                </a:solidFill>
                <a:effectLst/>
                <a:latin typeface="-webkit-standard"/>
              </a:rPr>
              <a:t>orig</a:t>
            </a:r>
            <a:endParaRPr lang="en-US" dirty="0"/>
          </a:p>
        </p:txBody>
      </p:sp>
      <p:pic>
        <p:nvPicPr>
          <p:cNvPr id="5" name="Content Placeholder 4" descr="A close-up of a lesson plan&#10;&#10;Description automatically generated">
            <a:extLst>
              <a:ext uri="{FF2B5EF4-FFF2-40B4-BE49-F238E27FC236}">
                <a16:creationId xmlns:a16="http://schemas.microsoft.com/office/drawing/2014/main" id="{9B862836-1A55-1B84-EFE6-CD91DC8F05A9}"/>
              </a:ext>
            </a:extLst>
          </p:cNvPr>
          <p:cNvPicPr>
            <a:picLocks noGrp="1" noChangeAspect="1"/>
          </p:cNvPicPr>
          <p:nvPr>
            <p:ph idx="1"/>
          </p:nvPr>
        </p:nvPicPr>
        <p:blipFill>
          <a:blip r:embed="rId2"/>
          <a:stretch>
            <a:fillRect/>
          </a:stretch>
        </p:blipFill>
        <p:spPr>
          <a:xfrm>
            <a:off x="927174" y="2705100"/>
            <a:ext cx="5462195" cy="7726363"/>
          </a:xfrm>
        </p:spPr>
      </p:pic>
    </p:spTree>
    <p:extLst>
      <p:ext uri="{BB962C8B-B14F-4D97-AF65-F5344CB8AC3E}">
        <p14:creationId xmlns:p14="http://schemas.microsoft.com/office/powerpoint/2010/main" val="402111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D74E-EF5E-4C63-2750-A8F74EFCF4C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19DF4A-4687-ED04-7056-C2BCE153AA17}"/>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3D77889C-3DAA-9B95-459D-D8CACD4066AF}"/>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N_D</a:t>
            </a:r>
            <a:endParaRPr lang="en-US" dirty="0"/>
          </a:p>
        </p:txBody>
      </p:sp>
      <p:sp>
        <p:nvSpPr>
          <p:cNvPr id="6" name="TextBox 5">
            <a:extLst>
              <a:ext uri="{FF2B5EF4-FFF2-40B4-BE49-F238E27FC236}">
                <a16:creationId xmlns:a16="http://schemas.microsoft.com/office/drawing/2014/main" id="{28607962-FA8A-58F4-5457-D54AA5B22A68}"/>
              </a:ext>
            </a:extLst>
          </p:cNvPr>
          <p:cNvSpPr txBox="1"/>
          <p:nvPr/>
        </p:nvSpPr>
        <p:spPr>
          <a:xfrm>
            <a:off x="2274350" y="3816364"/>
            <a:ext cx="1039067" cy="276999"/>
          </a:xfrm>
          <a:prstGeom prst="rect">
            <a:avLst/>
          </a:prstGeom>
          <a:noFill/>
        </p:spPr>
        <p:txBody>
          <a:bodyPr wrap="none" rtlCol="0">
            <a:spAutoFit/>
          </a:bodyPr>
          <a:lstStyle/>
          <a:p>
            <a:r>
              <a:rPr lang="en-US" sz="1200" dirty="0"/>
              <a:t>Thu Jun 20th</a:t>
            </a:r>
          </a:p>
        </p:txBody>
      </p:sp>
      <p:sp>
        <p:nvSpPr>
          <p:cNvPr id="7" name="TextBox 6">
            <a:extLst>
              <a:ext uri="{FF2B5EF4-FFF2-40B4-BE49-F238E27FC236}">
                <a16:creationId xmlns:a16="http://schemas.microsoft.com/office/drawing/2014/main" id="{56DBF010-FDC2-68D2-77C8-F51296926E50}"/>
              </a:ext>
            </a:extLst>
          </p:cNvPr>
          <p:cNvSpPr txBox="1"/>
          <p:nvPr/>
        </p:nvSpPr>
        <p:spPr>
          <a:xfrm>
            <a:off x="1004609" y="3821750"/>
            <a:ext cx="274434" cy="276999"/>
          </a:xfrm>
          <a:prstGeom prst="rect">
            <a:avLst/>
          </a:prstGeom>
          <a:noFill/>
        </p:spPr>
        <p:txBody>
          <a:bodyPr wrap="none" rtlCol="0">
            <a:spAutoFit/>
          </a:bodyPr>
          <a:lstStyle/>
          <a:p>
            <a:r>
              <a:rPr lang="en-US" sz="1200" dirty="0"/>
              <a:t>2</a:t>
            </a:r>
          </a:p>
        </p:txBody>
      </p:sp>
      <p:sp>
        <p:nvSpPr>
          <p:cNvPr id="8" name="TextBox 7">
            <a:extLst>
              <a:ext uri="{FF2B5EF4-FFF2-40B4-BE49-F238E27FC236}">
                <a16:creationId xmlns:a16="http://schemas.microsoft.com/office/drawing/2014/main" id="{D147B5F9-2DB3-5EA5-2B5A-39F96F1F84A5}"/>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76592A7A-7A03-805D-8597-14829F4D781E}"/>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EFC657-9B20-492D-DBE4-A538E6069D37}"/>
              </a:ext>
            </a:extLst>
          </p:cNvPr>
          <p:cNvSpPr txBox="1"/>
          <p:nvPr/>
        </p:nvSpPr>
        <p:spPr>
          <a:xfrm>
            <a:off x="1271028" y="4468297"/>
            <a:ext cx="2131317" cy="669238"/>
          </a:xfrm>
          <a:prstGeom prst="rect">
            <a:avLst/>
          </a:prstGeom>
          <a:noFill/>
        </p:spPr>
        <p:txBody>
          <a:bodyPr wrap="square" rtlCol="0">
            <a:noAutofit/>
          </a:bodyPr>
          <a:lstStyle/>
          <a:p>
            <a:r>
              <a:rPr lang="en-US" sz="1200" dirty="0"/>
              <a:t>Vocal synthesis and emulation</a:t>
            </a:r>
          </a:p>
        </p:txBody>
      </p:sp>
      <p:sp>
        <p:nvSpPr>
          <p:cNvPr id="12" name="TextBox 11">
            <a:extLst>
              <a:ext uri="{FF2B5EF4-FFF2-40B4-BE49-F238E27FC236}">
                <a16:creationId xmlns:a16="http://schemas.microsoft.com/office/drawing/2014/main" id="{6CFABD65-A058-B95C-6FCE-661D6709D315}"/>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If students do not have vocals to use, they will be provided with examples from which to choose.</a:t>
            </a:r>
          </a:p>
        </p:txBody>
      </p:sp>
      <p:sp>
        <p:nvSpPr>
          <p:cNvPr id="13" name="TextBox 12">
            <a:extLst>
              <a:ext uri="{FF2B5EF4-FFF2-40B4-BE49-F238E27FC236}">
                <a16:creationId xmlns:a16="http://schemas.microsoft.com/office/drawing/2014/main" id="{CCF3AB7C-4EB4-1EB3-A5DF-DFC59D3ABACD}"/>
              </a:ext>
            </a:extLst>
          </p:cNvPr>
          <p:cNvSpPr txBox="1"/>
          <p:nvPr/>
        </p:nvSpPr>
        <p:spPr>
          <a:xfrm>
            <a:off x="1004609" y="5507083"/>
            <a:ext cx="4988537" cy="669238"/>
          </a:xfrm>
          <a:prstGeom prst="rect">
            <a:avLst/>
          </a:prstGeom>
          <a:noFill/>
        </p:spPr>
        <p:txBody>
          <a:bodyPr wrap="square" rtlCol="0">
            <a:noAutofit/>
          </a:bodyPr>
          <a:lstStyle/>
          <a:p>
            <a:r>
              <a:rPr lang="en-US" sz="1200" dirty="0"/>
              <a:t>Explore the task of text-to-speech for rap generation.</a:t>
            </a:r>
          </a:p>
          <a:p>
            <a:r>
              <a:rPr lang="en-US" sz="1200" dirty="0"/>
              <a:t>Learn how to turn one voice into another (voice emulation or cloning) utilizing software.</a:t>
            </a:r>
          </a:p>
        </p:txBody>
      </p:sp>
      <p:sp>
        <p:nvSpPr>
          <p:cNvPr id="14" name="TextBox 13">
            <a:extLst>
              <a:ext uri="{FF2B5EF4-FFF2-40B4-BE49-F238E27FC236}">
                <a16:creationId xmlns:a16="http://schemas.microsoft.com/office/drawing/2014/main" id="{26724BAA-9E4F-8339-AA58-49A1EAEF71EE}"/>
              </a:ext>
            </a:extLst>
          </p:cNvPr>
          <p:cNvSpPr txBox="1"/>
          <p:nvPr/>
        </p:nvSpPr>
        <p:spPr>
          <a:xfrm>
            <a:off x="1004609" y="6540279"/>
            <a:ext cx="4988537" cy="669238"/>
          </a:xfrm>
          <a:prstGeom prst="rect">
            <a:avLst/>
          </a:prstGeom>
          <a:noFill/>
        </p:spPr>
        <p:txBody>
          <a:bodyPr wrap="square" rtlCol="0">
            <a:noAutofit/>
          </a:bodyPr>
          <a:lstStyle/>
          <a:p>
            <a:r>
              <a:rPr lang="en-US" sz="1200" dirty="0"/>
              <a:t>Kits AI (</a:t>
            </a:r>
            <a:r>
              <a:rPr lang="en-US" sz="1200" dirty="0">
                <a:hlinkClick r:id="rId3"/>
              </a:rPr>
              <a:t>https://www.kits.ai/tools/text-to-speech</a:t>
            </a:r>
            <a:r>
              <a:rPr lang="en-US" sz="1200" dirty="0"/>
              <a:t>)</a:t>
            </a:r>
          </a:p>
          <a:p>
            <a:r>
              <a:rPr lang="en-US" sz="1200" dirty="0" err="1"/>
              <a:t>Musicfy</a:t>
            </a:r>
            <a:r>
              <a:rPr lang="en-US" sz="1200" dirty="0"/>
              <a:t> (</a:t>
            </a:r>
            <a:r>
              <a:rPr lang="en-US" sz="1200" dirty="0">
                <a:hlinkClick r:id="rId4"/>
              </a:rPr>
              <a:t>https://create.musicfy.lol/create/voice</a:t>
            </a:r>
            <a:r>
              <a:rPr lang="en-US" sz="1200" dirty="0"/>
              <a:t>)</a:t>
            </a:r>
          </a:p>
          <a:p>
            <a:endParaRPr lang="en-US" sz="1200" dirty="0"/>
          </a:p>
        </p:txBody>
      </p:sp>
      <p:sp>
        <p:nvSpPr>
          <p:cNvPr id="15" name="TextBox 14">
            <a:extLst>
              <a:ext uri="{FF2B5EF4-FFF2-40B4-BE49-F238E27FC236}">
                <a16:creationId xmlns:a16="http://schemas.microsoft.com/office/drawing/2014/main" id="{F1214D52-EA51-CC93-DDEE-06919DCC484D}"/>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s</a:t>
            </a:r>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5" name="TextBox 4">
            <a:extLst>
              <a:ext uri="{FF2B5EF4-FFF2-40B4-BE49-F238E27FC236}">
                <a16:creationId xmlns:a16="http://schemas.microsoft.com/office/drawing/2014/main" id="{BF32166B-C2D1-5A05-73AF-FCAA558991D5}"/>
              </a:ext>
            </a:extLst>
          </p:cNvPr>
          <p:cNvSpPr txBox="1"/>
          <p:nvPr/>
        </p:nvSpPr>
        <p:spPr>
          <a:xfrm>
            <a:off x="2468410" y="2732473"/>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249490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3FD4-D16A-8699-6797-02155C9DD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7A723-3494-7695-BAFA-C49815B2A5DE}"/>
              </a:ext>
            </a:extLst>
          </p:cNvPr>
          <p:cNvSpPr>
            <a:spLocks noGrp="1"/>
          </p:cNvSpPr>
          <p:nvPr>
            <p:ph type="title"/>
          </p:nvPr>
        </p:nvSpPr>
        <p:spPr/>
        <p:txBody>
          <a:bodyPr/>
          <a:lstStyle/>
          <a:p>
            <a:r>
              <a:rPr lang="en-US" b="0" i="0" u="none" strike="noStrike" dirty="0">
                <a:solidFill>
                  <a:srgbClr val="000000"/>
                </a:solidFill>
                <a:effectLst/>
                <a:latin typeface="-webkit-standard"/>
              </a:rPr>
              <a:t>Lesson N_D </a:t>
            </a:r>
            <a:r>
              <a:rPr lang="en-US" b="0" i="0" u="none" strike="noStrike" dirty="0" err="1">
                <a:solidFill>
                  <a:srgbClr val="000000"/>
                </a:solidFill>
                <a:effectLst/>
                <a:latin typeface="-webkit-standard"/>
              </a:rPr>
              <a:t>orig</a:t>
            </a:r>
            <a:endParaRPr lang="en-US" dirty="0"/>
          </a:p>
        </p:txBody>
      </p:sp>
      <p:pic>
        <p:nvPicPr>
          <p:cNvPr id="9" name="Content Placeholder 8" descr="A close-up of a paper&#10;&#10;Description automatically generated">
            <a:extLst>
              <a:ext uri="{FF2B5EF4-FFF2-40B4-BE49-F238E27FC236}">
                <a16:creationId xmlns:a16="http://schemas.microsoft.com/office/drawing/2014/main" id="{00577469-267C-7D8B-9506-60BBDBC4F777}"/>
              </a:ext>
            </a:extLst>
          </p:cNvPr>
          <p:cNvPicPr>
            <a:picLocks noGrp="1" noChangeAspect="1"/>
          </p:cNvPicPr>
          <p:nvPr>
            <p:ph idx="1"/>
          </p:nvPr>
        </p:nvPicPr>
        <p:blipFill>
          <a:blip r:embed="rId2"/>
          <a:stretch>
            <a:fillRect/>
          </a:stretch>
        </p:blipFill>
        <p:spPr>
          <a:xfrm>
            <a:off x="685800" y="2289968"/>
            <a:ext cx="5829300" cy="7772400"/>
          </a:xfrm>
        </p:spPr>
      </p:pic>
    </p:spTree>
    <p:extLst>
      <p:ext uri="{BB962C8B-B14F-4D97-AF65-F5344CB8AC3E}">
        <p14:creationId xmlns:p14="http://schemas.microsoft.com/office/powerpoint/2010/main" val="22295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A839D-E96C-1C80-B9EE-D18F3ED48D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9117B3-5840-5FAA-6558-B295C50C8518}"/>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21E6D7C9-48CD-802B-D96B-B42374EA96B7}"/>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N_E</a:t>
            </a:r>
            <a:endParaRPr lang="en-US" dirty="0"/>
          </a:p>
        </p:txBody>
      </p:sp>
      <p:sp>
        <p:nvSpPr>
          <p:cNvPr id="6" name="TextBox 5">
            <a:extLst>
              <a:ext uri="{FF2B5EF4-FFF2-40B4-BE49-F238E27FC236}">
                <a16:creationId xmlns:a16="http://schemas.microsoft.com/office/drawing/2014/main" id="{2DE4A257-14F5-9D4F-DBB0-8E13923EF1CE}"/>
              </a:ext>
            </a:extLst>
          </p:cNvPr>
          <p:cNvSpPr txBox="1"/>
          <p:nvPr/>
        </p:nvSpPr>
        <p:spPr>
          <a:xfrm>
            <a:off x="2274350" y="3816364"/>
            <a:ext cx="1025089" cy="276999"/>
          </a:xfrm>
          <a:prstGeom prst="rect">
            <a:avLst/>
          </a:prstGeom>
          <a:noFill/>
        </p:spPr>
        <p:txBody>
          <a:bodyPr wrap="none" rtlCol="0">
            <a:spAutoFit/>
          </a:bodyPr>
          <a:lstStyle/>
          <a:p>
            <a:r>
              <a:rPr lang="en-US" sz="1200" dirty="0"/>
              <a:t>Tue Jun 25th</a:t>
            </a:r>
          </a:p>
        </p:txBody>
      </p:sp>
      <p:sp>
        <p:nvSpPr>
          <p:cNvPr id="7" name="TextBox 6">
            <a:extLst>
              <a:ext uri="{FF2B5EF4-FFF2-40B4-BE49-F238E27FC236}">
                <a16:creationId xmlns:a16="http://schemas.microsoft.com/office/drawing/2014/main" id="{EB749395-33DC-CB70-57BA-7B25D2907866}"/>
              </a:ext>
            </a:extLst>
          </p:cNvPr>
          <p:cNvSpPr txBox="1"/>
          <p:nvPr/>
        </p:nvSpPr>
        <p:spPr>
          <a:xfrm>
            <a:off x="1004609" y="3821750"/>
            <a:ext cx="274434" cy="276999"/>
          </a:xfrm>
          <a:prstGeom prst="rect">
            <a:avLst/>
          </a:prstGeom>
          <a:noFill/>
        </p:spPr>
        <p:txBody>
          <a:bodyPr wrap="none" rtlCol="0">
            <a:spAutoFit/>
          </a:bodyPr>
          <a:lstStyle/>
          <a:p>
            <a:r>
              <a:rPr lang="en-US" sz="1200" dirty="0"/>
              <a:t>3</a:t>
            </a:r>
          </a:p>
        </p:txBody>
      </p:sp>
      <p:sp>
        <p:nvSpPr>
          <p:cNvPr id="8" name="TextBox 7">
            <a:extLst>
              <a:ext uri="{FF2B5EF4-FFF2-40B4-BE49-F238E27FC236}">
                <a16:creationId xmlns:a16="http://schemas.microsoft.com/office/drawing/2014/main" id="{4F977AE9-983C-B9B6-6AA7-B2CB8B1ECC30}"/>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FE5789B0-4BF7-94E5-C736-8B3466B0A825}"/>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FCFA1C-5937-1D0D-2EE0-7363F1C5A024}"/>
              </a:ext>
            </a:extLst>
          </p:cNvPr>
          <p:cNvSpPr txBox="1"/>
          <p:nvPr/>
        </p:nvSpPr>
        <p:spPr>
          <a:xfrm>
            <a:off x="1271028" y="4468297"/>
            <a:ext cx="2131317" cy="669238"/>
          </a:xfrm>
          <a:prstGeom prst="rect">
            <a:avLst/>
          </a:prstGeom>
          <a:noFill/>
        </p:spPr>
        <p:txBody>
          <a:bodyPr wrap="square" rtlCol="0">
            <a:noAutofit/>
          </a:bodyPr>
          <a:lstStyle/>
          <a:p>
            <a:r>
              <a:rPr lang="en-US" sz="1200" dirty="0"/>
              <a:t>MIDI beat-making</a:t>
            </a:r>
          </a:p>
        </p:txBody>
      </p:sp>
      <p:sp>
        <p:nvSpPr>
          <p:cNvPr id="12" name="TextBox 11">
            <a:extLst>
              <a:ext uri="{FF2B5EF4-FFF2-40B4-BE49-F238E27FC236}">
                <a16:creationId xmlns:a16="http://schemas.microsoft.com/office/drawing/2014/main" id="{EB6E2D6E-0F82-5D71-BB1F-86D8B9DFAE66}"/>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Cocreate does not require a DAW, but does require an account and email via which to receive results.</a:t>
            </a:r>
          </a:p>
        </p:txBody>
      </p:sp>
      <p:sp>
        <p:nvSpPr>
          <p:cNvPr id="13" name="TextBox 12">
            <a:extLst>
              <a:ext uri="{FF2B5EF4-FFF2-40B4-BE49-F238E27FC236}">
                <a16:creationId xmlns:a16="http://schemas.microsoft.com/office/drawing/2014/main" id="{62A4575D-E0CD-C669-BB6D-31CAD1EFBF10}"/>
              </a:ext>
            </a:extLst>
          </p:cNvPr>
          <p:cNvSpPr txBox="1"/>
          <p:nvPr/>
        </p:nvSpPr>
        <p:spPr>
          <a:xfrm>
            <a:off x="1004609" y="5507083"/>
            <a:ext cx="4988537" cy="669238"/>
          </a:xfrm>
          <a:prstGeom prst="rect">
            <a:avLst/>
          </a:prstGeom>
          <a:noFill/>
        </p:spPr>
        <p:txBody>
          <a:bodyPr wrap="square" rtlCol="0">
            <a:noAutofit/>
          </a:bodyPr>
          <a:lstStyle/>
          <a:p>
            <a:r>
              <a:rPr lang="en-US" sz="1200" dirty="0"/>
              <a:t>To teach the basics of Musical Instrument Digital Interface (MIDI).</a:t>
            </a:r>
          </a:p>
          <a:p>
            <a:r>
              <a:rPr lang="en-US" sz="1200" dirty="0"/>
              <a:t>How to create beats from scratch.</a:t>
            </a:r>
          </a:p>
        </p:txBody>
      </p:sp>
      <p:sp>
        <p:nvSpPr>
          <p:cNvPr id="14" name="TextBox 13">
            <a:extLst>
              <a:ext uri="{FF2B5EF4-FFF2-40B4-BE49-F238E27FC236}">
                <a16:creationId xmlns:a16="http://schemas.microsoft.com/office/drawing/2014/main" id="{C8DB0A0F-654C-50E0-DA5C-C3CE527AB853}"/>
              </a:ext>
            </a:extLst>
          </p:cNvPr>
          <p:cNvSpPr txBox="1"/>
          <p:nvPr/>
        </p:nvSpPr>
        <p:spPr>
          <a:xfrm>
            <a:off x="1004609" y="6540279"/>
            <a:ext cx="4988537" cy="669238"/>
          </a:xfrm>
          <a:prstGeom prst="rect">
            <a:avLst/>
          </a:prstGeom>
          <a:noFill/>
        </p:spPr>
        <p:txBody>
          <a:bodyPr wrap="square" rtlCol="0">
            <a:noAutofit/>
          </a:bodyPr>
          <a:lstStyle/>
          <a:p>
            <a:r>
              <a:rPr lang="en-US" sz="1200" dirty="0"/>
              <a:t>Hip hop beats from MAIA Markov on Cocreate (</a:t>
            </a:r>
            <a:r>
              <a:rPr lang="en-US" sz="1200" dirty="0">
                <a:hlinkClick r:id="rId3"/>
              </a:rPr>
              <a:t>https://cocreate.glitch.me</a:t>
            </a:r>
            <a:r>
              <a:rPr lang="en-US" sz="1200" dirty="0"/>
              <a:t>)</a:t>
            </a:r>
          </a:p>
          <a:p>
            <a:r>
              <a:rPr lang="en-US" sz="1200" dirty="0"/>
              <a:t>SOUNDRAW (</a:t>
            </a:r>
            <a:r>
              <a:rPr lang="en-US" sz="1200" dirty="0">
                <a:hlinkClick r:id="rId4"/>
              </a:rPr>
              <a:t>https://soundraw.io</a:t>
            </a:r>
            <a:r>
              <a:rPr lang="en-US" sz="1200" dirty="0"/>
              <a:t>) if budget allows.</a:t>
            </a:r>
          </a:p>
          <a:p>
            <a:r>
              <a:rPr lang="en-US" sz="1200" dirty="0"/>
              <a:t>Use DAW of preference.</a:t>
            </a:r>
          </a:p>
          <a:p>
            <a:endParaRPr lang="en-US" sz="1200" dirty="0"/>
          </a:p>
        </p:txBody>
      </p:sp>
      <p:sp>
        <p:nvSpPr>
          <p:cNvPr id="15" name="TextBox 14">
            <a:extLst>
              <a:ext uri="{FF2B5EF4-FFF2-40B4-BE49-F238E27FC236}">
                <a16:creationId xmlns:a16="http://schemas.microsoft.com/office/drawing/2014/main" id="{1A791F77-F132-E98C-AED0-A0CD62C81ECC}"/>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s</a:t>
            </a:r>
          </a:p>
          <a:p>
            <a:pPr marL="228600" indent="-228600">
              <a:spcAft>
                <a:spcPts val="600"/>
              </a:spcAft>
              <a:buAutoNum type="arabicPeriod"/>
            </a:pPr>
            <a:endParaRPr lang="en-US" sz="1200" dirty="0"/>
          </a:p>
        </p:txBody>
      </p:sp>
      <p:sp>
        <p:nvSpPr>
          <p:cNvPr id="5" name="TextBox 4">
            <a:extLst>
              <a:ext uri="{FF2B5EF4-FFF2-40B4-BE49-F238E27FC236}">
                <a16:creationId xmlns:a16="http://schemas.microsoft.com/office/drawing/2014/main" id="{8D756EA5-269F-3920-EA9D-662906B79FD7}"/>
              </a:ext>
            </a:extLst>
          </p:cNvPr>
          <p:cNvSpPr txBox="1"/>
          <p:nvPr/>
        </p:nvSpPr>
        <p:spPr>
          <a:xfrm>
            <a:off x="2468410" y="2732473"/>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110891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2CFA-A441-7A38-1EA7-D70EF9603505}"/>
              </a:ext>
            </a:extLst>
          </p:cNvPr>
          <p:cNvSpPr>
            <a:spLocks noGrp="1"/>
          </p:cNvSpPr>
          <p:nvPr>
            <p:ph type="title"/>
          </p:nvPr>
        </p:nvSpPr>
        <p:spPr>
          <a:xfrm>
            <a:off x="771525" y="1219200"/>
            <a:ext cx="5400675" cy="1930400"/>
          </a:xfrm>
        </p:spPr>
        <p:txBody>
          <a:bodyPr/>
          <a:lstStyle/>
          <a:p>
            <a:r>
              <a:rPr lang="en-US" b="0" i="0" u="none" strike="noStrike" dirty="0">
                <a:solidFill>
                  <a:srgbClr val="000000"/>
                </a:solidFill>
                <a:effectLst/>
                <a:latin typeface="-webkit-standard"/>
              </a:rPr>
              <a:t>Contents</a:t>
            </a:r>
            <a:endParaRPr lang="en-US" dirty="0"/>
          </a:p>
        </p:txBody>
      </p:sp>
      <p:sp>
        <p:nvSpPr>
          <p:cNvPr id="3" name="Content Placeholder 2">
            <a:extLst>
              <a:ext uri="{FF2B5EF4-FFF2-40B4-BE49-F238E27FC236}">
                <a16:creationId xmlns:a16="http://schemas.microsoft.com/office/drawing/2014/main" id="{A5242DF8-218D-27BB-2880-3B96DF5D9CD0}"/>
              </a:ext>
            </a:extLst>
          </p:cNvPr>
          <p:cNvSpPr>
            <a:spLocks noGrp="1"/>
          </p:cNvSpPr>
          <p:nvPr>
            <p:ph idx="1"/>
          </p:nvPr>
        </p:nvSpPr>
        <p:spPr>
          <a:xfrm>
            <a:off x="685800" y="3149600"/>
            <a:ext cx="6019800" cy="6366933"/>
          </a:xfrm>
        </p:spPr>
        <p:txBody>
          <a:bodyPr>
            <a:normAutofit/>
          </a:bodyPr>
          <a:lstStyle/>
          <a:p>
            <a:pPr>
              <a:spcAft>
                <a:spcPts val="1400"/>
              </a:spcAft>
            </a:pPr>
            <a:r>
              <a:rPr lang="en-US" sz="2400" dirty="0"/>
              <a:t>Introduction… p.1</a:t>
            </a:r>
          </a:p>
          <a:p>
            <a:pPr>
              <a:spcAft>
                <a:spcPts val="1400"/>
              </a:spcAft>
            </a:pPr>
            <a:r>
              <a:rPr lang="en-US" sz="2400" dirty="0"/>
              <a:t>Empty lesson plan for your repurposing… p.2</a:t>
            </a:r>
          </a:p>
          <a:p>
            <a:pPr>
              <a:spcAft>
                <a:spcPts val="1400"/>
              </a:spcAft>
            </a:pPr>
            <a:r>
              <a:rPr lang="en-US" sz="2400" dirty="0"/>
              <a:t>Music Technology Lessons With AI… pp.3–9; W_A–W_G</a:t>
            </a:r>
          </a:p>
          <a:p>
            <a:pPr>
              <a:spcBef>
                <a:spcPts val="0"/>
              </a:spcBef>
              <a:spcAft>
                <a:spcPts val="1400"/>
              </a:spcAft>
            </a:pPr>
            <a:r>
              <a:rPr lang="en-US" sz="2400" dirty="0"/>
              <a:t>Music Technology Lessons Without AI… pp.10–16; N_A–N_G</a:t>
            </a:r>
          </a:p>
          <a:p>
            <a:pPr>
              <a:spcBef>
                <a:spcPts val="0"/>
              </a:spcBef>
              <a:spcAft>
                <a:spcPts val="1400"/>
              </a:spcAft>
            </a:pPr>
            <a:r>
              <a:rPr lang="en-US" sz="2400" dirty="0"/>
              <a:t>Change log… p.17</a:t>
            </a:r>
          </a:p>
        </p:txBody>
      </p:sp>
    </p:spTree>
    <p:extLst>
      <p:ext uri="{BB962C8B-B14F-4D97-AF65-F5344CB8AC3E}">
        <p14:creationId xmlns:p14="http://schemas.microsoft.com/office/powerpoint/2010/main" val="24074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3193-156B-F520-4181-7041A8C67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22A23-971C-4CA6-C41C-665839FF453A}"/>
              </a:ext>
            </a:extLst>
          </p:cNvPr>
          <p:cNvSpPr>
            <a:spLocks noGrp="1"/>
          </p:cNvSpPr>
          <p:nvPr>
            <p:ph type="title"/>
          </p:nvPr>
        </p:nvSpPr>
        <p:spPr/>
        <p:txBody>
          <a:bodyPr/>
          <a:lstStyle/>
          <a:p>
            <a:r>
              <a:rPr lang="en-US" b="0" i="0" u="none" strike="noStrike" dirty="0">
                <a:solidFill>
                  <a:srgbClr val="000000"/>
                </a:solidFill>
                <a:effectLst/>
                <a:latin typeface="-webkit-standard"/>
              </a:rPr>
              <a:t>Lesson N_E </a:t>
            </a:r>
            <a:r>
              <a:rPr lang="en-US" b="0" i="0" u="none" strike="noStrike" dirty="0" err="1">
                <a:solidFill>
                  <a:srgbClr val="000000"/>
                </a:solidFill>
                <a:effectLst/>
                <a:latin typeface="-webkit-standard"/>
              </a:rPr>
              <a:t>orig</a:t>
            </a:r>
            <a:endParaRPr lang="en-US" dirty="0"/>
          </a:p>
        </p:txBody>
      </p:sp>
      <p:pic>
        <p:nvPicPr>
          <p:cNvPr id="5" name="Content Placeholder 4" descr="A close-up of a lesson plan&#10;&#10;Description automatically generated">
            <a:extLst>
              <a:ext uri="{FF2B5EF4-FFF2-40B4-BE49-F238E27FC236}">
                <a16:creationId xmlns:a16="http://schemas.microsoft.com/office/drawing/2014/main" id="{A5BAB4CE-164A-7592-FEBA-5E9840E84B70}"/>
              </a:ext>
            </a:extLst>
          </p:cNvPr>
          <p:cNvPicPr>
            <a:picLocks noGrp="1" noChangeAspect="1"/>
          </p:cNvPicPr>
          <p:nvPr>
            <p:ph idx="1"/>
          </p:nvPr>
        </p:nvPicPr>
        <p:blipFill>
          <a:blip r:embed="rId2"/>
          <a:stretch>
            <a:fillRect/>
          </a:stretch>
        </p:blipFill>
        <p:spPr>
          <a:xfrm>
            <a:off x="685800" y="2148285"/>
            <a:ext cx="5921572" cy="7895430"/>
          </a:xfrm>
        </p:spPr>
      </p:pic>
    </p:spTree>
    <p:extLst>
      <p:ext uri="{BB962C8B-B14F-4D97-AF65-F5344CB8AC3E}">
        <p14:creationId xmlns:p14="http://schemas.microsoft.com/office/powerpoint/2010/main" val="147952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71BC3-2F22-093D-3374-7553FB1BB8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701DFF-7C1E-B72B-5729-3D6687859E74}"/>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14741513-EC18-5C2A-B9A7-336670FC6B2A}"/>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N_F</a:t>
            </a:r>
            <a:endParaRPr lang="en-US" dirty="0"/>
          </a:p>
        </p:txBody>
      </p:sp>
      <p:sp>
        <p:nvSpPr>
          <p:cNvPr id="6" name="TextBox 5">
            <a:extLst>
              <a:ext uri="{FF2B5EF4-FFF2-40B4-BE49-F238E27FC236}">
                <a16:creationId xmlns:a16="http://schemas.microsoft.com/office/drawing/2014/main" id="{733CA5D5-D242-638A-62A0-B60E9FB9D8D2}"/>
              </a:ext>
            </a:extLst>
          </p:cNvPr>
          <p:cNvSpPr txBox="1"/>
          <p:nvPr/>
        </p:nvSpPr>
        <p:spPr>
          <a:xfrm>
            <a:off x="2274350" y="3816364"/>
            <a:ext cx="1032142" cy="276999"/>
          </a:xfrm>
          <a:prstGeom prst="rect">
            <a:avLst/>
          </a:prstGeom>
          <a:noFill/>
        </p:spPr>
        <p:txBody>
          <a:bodyPr wrap="none" rtlCol="0">
            <a:spAutoFit/>
          </a:bodyPr>
          <a:lstStyle/>
          <a:p>
            <a:r>
              <a:rPr lang="en-US" sz="1200" dirty="0"/>
              <a:t>Thu Jun 27th</a:t>
            </a:r>
          </a:p>
        </p:txBody>
      </p:sp>
      <p:sp>
        <p:nvSpPr>
          <p:cNvPr id="7" name="TextBox 6">
            <a:extLst>
              <a:ext uri="{FF2B5EF4-FFF2-40B4-BE49-F238E27FC236}">
                <a16:creationId xmlns:a16="http://schemas.microsoft.com/office/drawing/2014/main" id="{AB0A0575-8712-6B31-9B93-E05909D0EBDA}"/>
              </a:ext>
            </a:extLst>
          </p:cNvPr>
          <p:cNvSpPr txBox="1"/>
          <p:nvPr/>
        </p:nvSpPr>
        <p:spPr>
          <a:xfrm>
            <a:off x="1004609" y="3821750"/>
            <a:ext cx="274434" cy="276999"/>
          </a:xfrm>
          <a:prstGeom prst="rect">
            <a:avLst/>
          </a:prstGeom>
          <a:noFill/>
        </p:spPr>
        <p:txBody>
          <a:bodyPr wrap="none" rtlCol="0">
            <a:spAutoFit/>
          </a:bodyPr>
          <a:lstStyle/>
          <a:p>
            <a:r>
              <a:rPr lang="en-US" sz="1200" dirty="0"/>
              <a:t>3</a:t>
            </a:r>
          </a:p>
        </p:txBody>
      </p:sp>
      <p:sp>
        <p:nvSpPr>
          <p:cNvPr id="8" name="TextBox 7">
            <a:extLst>
              <a:ext uri="{FF2B5EF4-FFF2-40B4-BE49-F238E27FC236}">
                <a16:creationId xmlns:a16="http://schemas.microsoft.com/office/drawing/2014/main" id="{177177D8-146E-AC5F-F6AE-1FBC3CE138CE}"/>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0DB4D17C-8D2F-34F5-181C-7C0E60636C11}"/>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53AA79E-BBBE-21F3-C5AE-4E16D4AE5DD7}"/>
              </a:ext>
            </a:extLst>
          </p:cNvPr>
          <p:cNvSpPr txBox="1"/>
          <p:nvPr/>
        </p:nvSpPr>
        <p:spPr>
          <a:xfrm>
            <a:off x="1271028" y="4468297"/>
            <a:ext cx="2131317" cy="669238"/>
          </a:xfrm>
          <a:prstGeom prst="rect">
            <a:avLst/>
          </a:prstGeom>
          <a:noFill/>
        </p:spPr>
        <p:txBody>
          <a:bodyPr wrap="square" rtlCol="0">
            <a:noAutofit/>
          </a:bodyPr>
          <a:lstStyle/>
          <a:p>
            <a:r>
              <a:rPr lang="en-US" sz="1200" dirty="0"/>
              <a:t>Song creation</a:t>
            </a:r>
          </a:p>
        </p:txBody>
      </p:sp>
      <p:sp>
        <p:nvSpPr>
          <p:cNvPr id="12" name="TextBox 11">
            <a:extLst>
              <a:ext uri="{FF2B5EF4-FFF2-40B4-BE49-F238E27FC236}">
                <a16:creationId xmlns:a16="http://schemas.microsoft.com/office/drawing/2014/main" id="{83E2337D-9B96-F243-C0B3-3ADB2E4572C9}"/>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An instrumental-only text-to-audio model is </a:t>
            </a:r>
            <a:r>
              <a:rPr lang="en-US" sz="1200" dirty="0" err="1"/>
              <a:t>MusicGen</a:t>
            </a:r>
            <a:r>
              <a:rPr lang="en-US" sz="1200" dirty="0"/>
              <a:t>, available via </a:t>
            </a:r>
            <a:r>
              <a:rPr lang="en-US" sz="1200" dirty="0">
                <a:hlinkClick r:id="rId3"/>
              </a:rPr>
              <a:t>Hugging Face</a:t>
            </a:r>
            <a:r>
              <a:rPr lang="en-US" sz="1200" dirty="0"/>
              <a:t> or </a:t>
            </a:r>
            <a:r>
              <a:rPr lang="en-US" sz="1200" dirty="0">
                <a:hlinkClick r:id="rId4"/>
              </a:rPr>
              <a:t>Text to Sample</a:t>
            </a:r>
            <a:r>
              <a:rPr lang="en-US" sz="1200" dirty="0"/>
              <a:t>.</a:t>
            </a:r>
          </a:p>
        </p:txBody>
      </p:sp>
      <p:sp>
        <p:nvSpPr>
          <p:cNvPr id="13" name="TextBox 12">
            <a:extLst>
              <a:ext uri="{FF2B5EF4-FFF2-40B4-BE49-F238E27FC236}">
                <a16:creationId xmlns:a16="http://schemas.microsoft.com/office/drawing/2014/main" id="{815EEE59-50E7-66BE-9945-995244A0442F}"/>
              </a:ext>
            </a:extLst>
          </p:cNvPr>
          <p:cNvSpPr txBox="1"/>
          <p:nvPr/>
        </p:nvSpPr>
        <p:spPr>
          <a:xfrm>
            <a:off x="1004609" y="5507083"/>
            <a:ext cx="4988537" cy="669238"/>
          </a:xfrm>
          <a:prstGeom prst="rect">
            <a:avLst/>
          </a:prstGeom>
          <a:noFill/>
        </p:spPr>
        <p:txBody>
          <a:bodyPr wrap="square" rtlCol="0">
            <a:noAutofit/>
          </a:bodyPr>
          <a:lstStyle/>
          <a:p>
            <a:r>
              <a:rPr lang="en-US" sz="1200" dirty="0"/>
              <a:t>Build upon what was learned in the MIDI lesson.</a:t>
            </a:r>
          </a:p>
          <a:p>
            <a:r>
              <a:rPr lang="en-US" sz="1200" dirty="0"/>
              <a:t>Generate songs with AI, but dive deep into the generated structures.</a:t>
            </a:r>
          </a:p>
          <a:p>
            <a:r>
              <a:rPr lang="en-US" sz="1200" dirty="0"/>
              <a:t>Find what there is to like and dislike about AI-generated songs.</a:t>
            </a:r>
          </a:p>
        </p:txBody>
      </p:sp>
      <p:sp>
        <p:nvSpPr>
          <p:cNvPr id="14" name="TextBox 13">
            <a:extLst>
              <a:ext uri="{FF2B5EF4-FFF2-40B4-BE49-F238E27FC236}">
                <a16:creationId xmlns:a16="http://schemas.microsoft.com/office/drawing/2014/main" id="{E5C453D8-0438-C58E-FA20-DCABECB4716C}"/>
              </a:ext>
            </a:extLst>
          </p:cNvPr>
          <p:cNvSpPr txBox="1"/>
          <p:nvPr/>
        </p:nvSpPr>
        <p:spPr>
          <a:xfrm>
            <a:off x="1004609" y="6540279"/>
            <a:ext cx="4988537" cy="669238"/>
          </a:xfrm>
          <a:prstGeom prst="rect">
            <a:avLst/>
          </a:prstGeom>
          <a:noFill/>
        </p:spPr>
        <p:txBody>
          <a:bodyPr wrap="square" rtlCol="0">
            <a:noAutofit/>
          </a:bodyPr>
          <a:lstStyle/>
          <a:p>
            <a:r>
              <a:rPr lang="en-US" sz="1200" dirty="0" err="1"/>
              <a:t>Suno</a:t>
            </a:r>
            <a:r>
              <a:rPr lang="en-US" sz="1200" dirty="0"/>
              <a:t> (</a:t>
            </a:r>
            <a:r>
              <a:rPr lang="en-US" sz="1200" dirty="0">
                <a:hlinkClick r:id="rId5"/>
              </a:rPr>
              <a:t>https://suno.com</a:t>
            </a:r>
            <a:r>
              <a:rPr lang="en-US" sz="1200" dirty="0"/>
              <a:t>)</a:t>
            </a:r>
          </a:p>
          <a:p>
            <a:r>
              <a:rPr lang="en-US" sz="1200" dirty="0"/>
              <a:t>Ripple – Music Creation Tool (available on the App Store)</a:t>
            </a:r>
          </a:p>
          <a:p>
            <a:r>
              <a:rPr lang="en-US" sz="1200" dirty="0" err="1"/>
              <a:t>Boomy</a:t>
            </a:r>
            <a:r>
              <a:rPr lang="en-US" sz="1200" dirty="0"/>
              <a:t> (</a:t>
            </a:r>
            <a:r>
              <a:rPr lang="en-US" sz="1200" dirty="0">
                <a:hlinkClick r:id="rId6"/>
              </a:rPr>
              <a:t>https://boomy.com</a:t>
            </a:r>
            <a:r>
              <a:rPr lang="en-US" sz="1200" dirty="0"/>
              <a:t>)</a:t>
            </a:r>
          </a:p>
          <a:p>
            <a:endParaRPr lang="en-US" sz="1200" dirty="0"/>
          </a:p>
        </p:txBody>
      </p:sp>
      <p:sp>
        <p:nvSpPr>
          <p:cNvPr id="15" name="TextBox 14">
            <a:extLst>
              <a:ext uri="{FF2B5EF4-FFF2-40B4-BE49-F238E27FC236}">
                <a16:creationId xmlns:a16="http://schemas.microsoft.com/office/drawing/2014/main" id="{AE33AB9F-00A4-2124-D792-5B9EA1A9C32F}"/>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s</a:t>
            </a:r>
          </a:p>
          <a:p>
            <a:pPr marL="228600" indent="-228600">
              <a:spcAft>
                <a:spcPts val="600"/>
              </a:spcAft>
              <a:buAutoNum type="arabicPeriod"/>
            </a:pPr>
            <a:endParaRPr lang="en-US" sz="1200" dirty="0"/>
          </a:p>
        </p:txBody>
      </p:sp>
      <p:sp>
        <p:nvSpPr>
          <p:cNvPr id="5" name="TextBox 4">
            <a:extLst>
              <a:ext uri="{FF2B5EF4-FFF2-40B4-BE49-F238E27FC236}">
                <a16:creationId xmlns:a16="http://schemas.microsoft.com/office/drawing/2014/main" id="{8248EB01-F2D4-8367-C36A-FBB75E122E6A}"/>
              </a:ext>
            </a:extLst>
          </p:cNvPr>
          <p:cNvSpPr txBox="1"/>
          <p:nvPr/>
        </p:nvSpPr>
        <p:spPr>
          <a:xfrm>
            <a:off x="2468410" y="2732473"/>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417153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EE3C-138C-379D-59F4-49B441F51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67AD2-D386-4B65-78DB-E862CE0CA359}"/>
              </a:ext>
            </a:extLst>
          </p:cNvPr>
          <p:cNvSpPr>
            <a:spLocks noGrp="1"/>
          </p:cNvSpPr>
          <p:nvPr>
            <p:ph type="title"/>
          </p:nvPr>
        </p:nvSpPr>
        <p:spPr/>
        <p:txBody>
          <a:bodyPr/>
          <a:lstStyle/>
          <a:p>
            <a:r>
              <a:rPr lang="en-US" b="0" i="0" u="none" strike="noStrike" dirty="0">
                <a:solidFill>
                  <a:srgbClr val="000000"/>
                </a:solidFill>
                <a:effectLst/>
                <a:latin typeface="-webkit-standard"/>
              </a:rPr>
              <a:t>Lesson N_F </a:t>
            </a:r>
            <a:r>
              <a:rPr lang="en-US" b="0" i="0" u="none" strike="noStrike" dirty="0" err="1">
                <a:solidFill>
                  <a:srgbClr val="000000"/>
                </a:solidFill>
                <a:effectLst/>
                <a:latin typeface="-webkit-standard"/>
              </a:rPr>
              <a:t>orig</a:t>
            </a:r>
            <a:endParaRPr lang="en-US" dirty="0"/>
          </a:p>
        </p:txBody>
      </p:sp>
      <p:pic>
        <p:nvPicPr>
          <p:cNvPr id="5" name="Content Placeholder 4" descr="A close-up of a paper&#10;&#10;Description automatically generated">
            <a:extLst>
              <a:ext uri="{FF2B5EF4-FFF2-40B4-BE49-F238E27FC236}">
                <a16:creationId xmlns:a16="http://schemas.microsoft.com/office/drawing/2014/main" id="{885D71D5-0C13-609F-1161-CD07CB0C2CBE}"/>
              </a:ext>
            </a:extLst>
          </p:cNvPr>
          <p:cNvPicPr>
            <a:picLocks noGrp="1" noChangeAspect="1"/>
          </p:cNvPicPr>
          <p:nvPr>
            <p:ph idx="1"/>
          </p:nvPr>
        </p:nvPicPr>
        <p:blipFill>
          <a:blip r:embed="rId2"/>
          <a:stretch>
            <a:fillRect/>
          </a:stretch>
        </p:blipFill>
        <p:spPr>
          <a:xfrm>
            <a:off x="685800" y="2819400"/>
            <a:ext cx="5857875" cy="7810500"/>
          </a:xfrm>
        </p:spPr>
      </p:pic>
    </p:spTree>
    <p:extLst>
      <p:ext uri="{BB962C8B-B14F-4D97-AF65-F5344CB8AC3E}">
        <p14:creationId xmlns:p14="http://schemas.microsoft.com/office/powerpoint/2010/main" val="5285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54EA-D023-890A-815B-3364DF3BA3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101A29-67AB-67AC-794D-B5D8BD8B26D1}"/>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E880769E-65E3-B21C-169F-7E22AE47B0F0}"/>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N_G</a:t>
            </a:r>
            <a:endParaRPr lang="en-US" dirty="0"/>
          </a:p>
        </p:txBody>
      </p:sp>
      <p:sp>
        <p:nvSpPr>
          <p:cNvPr id="6" name="TextBox 5">
            <a:extLst>
              <a:ext uri="{FF2B5EF4-FFF2-40B4-BE49-F238E27FC236}">
                <a16:creationId xmlns:a16="http://schemas.microsoft.com/office/drawing/2014/main" id="{649DEC2D-FC2B-3ACB-DAF8-9D5038310F7E}"/>
              </a:ext>
            </a:extLst>
          </p:cNvPr>
          <p:cNvSpPr txBox="1"/>
          <p:nvPr/>
        </p:nvSpPr>
        <p:spPr>
          <a:xfrm>
            <a:off x="2274350" y="3816364"/>
            <a:ext cx="922497" cy="276999"/>
          </a:xfrm>
          <a:prstGeom prst="rect">
            <a:avLst/>
          </a:prstGeom>
          <a:noFill/>
        </p:spPr>
        <p:txBody>
          <a:bodyPr wrap="none" rtlCol="0">
            <a:spAutoFit/>
          </a:bodyPr>
          <a:lstStyle/>
          <a:p>
            <a:r>
              <a:rPr lang="en-US" sz="1200" dirty="0"/>
              <a:t>Tue Jul 2nd</a:t>
            </a:r>
          </a:p>
        </p:txBody>
      </p:sp>
      <p:sp>
        <p:nvSpPr>
          <p:cNvPr id="7" name="TextBox 6">
            <a:extLst>
              <a:ext uri="{FF2B5EF4-FFF2-40B4-BE49-F238E27FC236}">
                <a16:creationId xmlns:a16="http://schemas.microsoft.com/office/drawing/2014/main" id="{5B20947B-83F6-90EA-BA7F-2B9A3DEF4AAC}"/>
              </a:ext>
            </a:extLst>
          </p:cNvPr>
          <p:cNvSpPr txBox="1"/>
          <p:nvPr/>
        </p:nvSpPr>
        <p:spPr>
          <a:xfrm>
            <a:off x="1004609" y="3821750"/>
            <a:ext cx="274434" cy="276999"/>
          </a:xfrm>
          <a:prstGeom prst="rect">
            <a:avLst/>
          </a:prstGeom>
          <a:noFill/>
        </p:spPr>
        <p:txBody>
          <a:bodyPr wrap="none" rtlCol="0">
            <a:spAutoFit/>
          </a:bodyPr>
          <a:lstStyle/>
          <a:p>
            <a:r>
              <a:rPr lang="en-US" sz="1200" dirty="0"/>
              <a:t>4</a:t>
            </a:r>
          </a:p>
        </p:txBody>
      </p:sp>
      <p:sp>
        <p:nvSpPr>
          <p:cNvPr id="8" name="TextBox 7">
            <a:extLst>
              <a:ext uri="{FF2B5EF4-FFF2-40B4-BE49-F238E27FC236}">
                <a16:creationId xmlns:a16="http://schemas.microsoft.com/office/drawing/2014/main" id="{C713DFDC-5A6B-68DE-F7D2-7761333B30E3}"/>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B19BE202-00FA-1B07-F451-1CC6BAF480EF}"/>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49BEC17-9512-AE60-4BEA-2020EA71F58A}"/>
              </a:ext>
            </a:extLst>
          </p:cNvPr>
          <p:cNvSpPr txBox="1"/>
          <p:nvPr/>
        </p:nvSpPr>
        <p:spPr>
          <a:xfrm>
            <a:off x="1271028" y="4468297"/>
            <a:ext cx="2131317" cy="669238"/>
          </a:xfrm>
          <a:prstGeom prst="rect">
            <a:avLst/>
          </a:prstGeom>
          <a:noFill/>
        </p:spPr>
        <p:txBody>
          <a:bodyPr wrap="square" rtlCol="0">
            <a:noAutofit/>
          </a:bodyPr>
          <a:lstStyle/>
          <a:p>
            <a:r>
              <a:rPr lang="en-US" sz="1200" dirty="0"/>
              <a:t>Mixing and mastering</a:t>
            </a:r>
          </a:p>
        </p:txBody>
      </p:sp>
      <p:sp>
        <p:nvSpPr>
          <p:cNvPr id="12" name="TextBox 11">
            <a:extLst>
              <a:ext uri="{FF2B5EF4-FFF2-40B4-BE49-F238E27FC236}">
                <a16:creationId xmlns:a16="http://schemas.microsoft.com/office/drawing/2014/main" id="{05AEA3B4-6F45-0070-8B16-77E9C76B0396}"/>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Provide a DAW session to students with some unmixed stems.</a:t>
            </a:r>
          </a:p>
        </p:txBody>
      </p:sp>
      <p:sp>
        <p:nvSpPr>
          <p:cNvPr id="13" name="TextBox 12">
            <a:extLst>
              <a:ext uri="{FF2B5EF4-FFF2-40B4-BE49-F238E27FC236}">
                <a16:creationId xmlns:a16="http://schemas.microsoft.com/office/drawing/2014/main" id="{ABAFA391-5E23-40B1-352E-1BE02B09F47A}"/>
              </a:ext>
            </a:extLst>
          </p:cNvPr>
          <p:cNvSpPr txBox="1"/>
          <p:nvPr/>
        </p:nvSpPr>
        <p:spPr>
          <a:xfrm>
            <a:off x="1004609" y="5507083"/>
            <a:ext cx="4988537" cy="669238"/>
          </a:xfrm>
          <a:prstGeom prst="rect">
            <a:avLst/>
          </a:prstGeom>
          <a:noFill/>
        </p:spPr>
        <p:txBody>
          <a:bodyPr wrap="square" rtlCol="0">
            <a:noAutofit/>
          </a:bodyPr>
          <a:lstStyle/>
          <a:p>
            <a:r>
              <a:rPr lang="en-US" sz="1200" dirty="0"/>
              <a:t>Teach the basics of mixing and editing.</a:t>
            </a:r>
          </a:p>
          <a:p>
            <a:r>
              <a:rPr lang="en-US" sz="1200" dirty="0"/>
              <a:t>Use AI-powered mixing tools to demonstrate how some tasks can be automated.</a:t>
            </a:r>
          </a:p>
        </p:txBody>
      </p:sp>
      <p:sp>
        <p:nvSpPr>
          <p:cNvPr id="14" name="TextBox 13">
            <a:extLst>
              <a:ext uri="{FF2B5EF4-FFF2-40B4-BE49-F238E27FC236}">
                <a16:creationId xmlns:a16="http://schemas.microsoft.com/office/drawing/2014/main" id="{289AE37F-591D-D321-21B6-3B223C8A90B0}"/>
              </a:ext>
            </a:extLst>
          </p:cNvPr>
          <p:cNvSpPr txBox="1"/>
          <p:nvPr/>
        </p:nvSpPr>
        <p:spPr>
          <a:xfrm>
            <a:off x="1004609" y="6540279"/>
            <a:ext cx="4988537" cy="669238"/>
          </a:xfrm>
          <a:prstGeom prst="rect">
            <a:avLst/>
          </a:prstGeom>
          <a:noFill/>
        </p:spPr>
        <p:txBody>
          <a:bodyPr wrap="square" rtlCol="0">
            <a:noAutofit/>
          </a:bodyPr>
          <a:lstStyle/>
          <a:p>
            <a:r>
              <a:rPr lang="en-US" sz="1200" dirty="0" err="1"/>
              <a:t>iZotope</a:t>
            </a:r>
            <a:r>
              <a:rPr lang="en-US" sz="1200" dirty="0"/>
              <a:t> Neutron, Ozone, and </a:t>
            </a:r>
            <a:r>
              <a:rPr lang="en-US" sz="1200" dirty="0" err="1"/>
              <a:t>Neoverb</a:t>
            </a:r>
            <a:r>
              <a:rPr lang="en-US" sz="1200" dirty="0"/>
              <a:t> (</a:t>
            </a:r>
            <a:r>
              <a:rPr lang="en-US" sz="1200" dirty="0">
                <a:hlinkClick r:id="rId3"/>
              </a:rPr>
              <a:t>https://www.izotope.com/en/products.html</a:t>
            </a:r>
            <a:r>
              <a:rPr lang="en-US" sz="1200" dirty="0"/>
              <a:t>)</a:t>
            </a:r>
          </a:p>
          <a:p>
            <a:r>
              <a:rPr lang="en-US" sz="1200" dirty="0"/>
              <a:t>Logic’s Mastering Assistant: </a:t>
            </a:r>
            <a:r>
              <a:rPr lang="en-US" sz="1200" dirty="0">
                <a:hlinkClick r:id="rId4"/>
              </a:rPr>
              <a:t>https://support.apple.com/en-us/108294</a:t>
            </a:r>
            <a:endParaRPr lang="en-US" sz="1200" dirty="0"/>
          </a:p>
          <a:p>
            <a:endParaRPr lang="en-US" sz="1200" dirty="0"/>
          </a:p>
        </p:txBody>
      </p:sp>
      <p:sp>
        <p:nvSpPr>
          <p:cNvPr id="15" name="TextBox 14">
            <a:extLst>
              <a:ext uri="{FF2B5EF4-FFF2-40B4-BE49-F238E27FC236}">
                <a16:creationId xmlns:a16="http://schemas.microsoft.com/office/drawing/2014/main" id="{2EF9E0C1-535F-06F9-382D-9332A1E52C48}"/>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Introduce why mixing is necessary, motivated by listening to an example of pre-mix v post-mix v post-master.</a:t>
            </a:r>
          </a:p>
          <a:p>
            <a:pPr marL="228600" indent="-228600">
              <a:spcAft>
                <a:spcPts val="600"/>
              </a:spcAft>
              <a:buAutoNum type="arabicPeriod"/>
            </a:pPr>
            <a:r>
              <a:rPr lang="en-US" sz="1200" dirty="0"/>
              <a:t>Use Neutron or another AI channel strip on a track to show how effects change a sound. If possible, use the analysis features to visualize the changes.</a:t>
            </a:r>
          </a:p>
          <a:p>
            <a:pPr marL="228600" indent="-228600">
              <a:spcAft>
                <a:spcPts val="600"/>
              </a:spcAft>
              <a:buFontTx/>
              <a:buAutoNum type="arabicPeriod"/>
            </a:pPr>
            <a:r>
              <a:rPr lang="en-US" sz="1200" dirty="0"/>
              <a:t>Use </a:t>
            </a:r>
            <a:r>
              <a:rPr lang="en-US" sz="1200" dirty="0" err="1"/>
              <a:t>Neoverb</a:t>
            </a:r>
            <a:r>
              <a:rPr lang="en-US" sz="1200" dirty="0"/>
              <a:t> or another AI reverb to show how reverb affects a sound.</a:t>
            </a:r>
          </a:p>
          <a:p>
            <a:pPr marL="228600" indent="-228600">
              <a:spcAft>
                <a:spcPts val="600"/>
              </a:spcAft>
              <a:buFontTx/>
              <a:buAutoNum type="arabicPeriod"/>
            </a:pPr>
            <a:r>
              <a:rPr lang="en-US" sz="1200" dirty="0"/>
              <a:t>Students experiment with Neutron, </a:t>
            </a:r>
            <a:r>
              <a:rPr lang="en-US" sz="1200" dirty="0" err="1"/>
              <a:t>Neoverb</a:t>
            </a:r>
            <a:r>
              <a:rPr lang="en-US" sz="1200" dirty="0"/>
              <a:t>, or other effects/mixing plugins in the provided DAW session.</a:t>
            </a:r>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5" name="TextBox 4">
            <a:extLst>
              <a:ext uri="{FF2B5EF4-FFF2-40B4-BE49-F238E27FC236}">
                <a16:creationId xmlns:a16="http://schemas.microsoft.com/office/drawing/2014/main" id="{3DA0CAF0-99B3-3C85-BF5B-30B8C7E21C11}"/>
              </a:ext>
            </a:extLst>
          </p:cNvPr>
          <p:cNvSpPr txBox="1"/>
          <p:nvPr/>
        </p:nvSpPr>
        <p:spPr>
          <a:xfrm>
            <a:off x="2468410" y="2732473"/>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365167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2CED-4EE1-81C3-29F1-FFC0AA316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B063D-E91F-4869-C009-1AEFA8123988}"/>
              </a:ext>
            </a:extLst>
          </p:cNvPr>
          <p:cNvSpPr>
            <a:spLocks noGrp="1"/>
          </p:cNvSpPr>
          <p:nvPr>
            <p:ph type="title"/>
          </p:nvPr>
        </p:nvSpPr>
        <p:spPr/>
        <p:txBody>
          <a:bodyPr/>
          <a:lstStyle/>
          <a:p>
            <a:r>
              <a:rPr lang="en-US" b="0" i="0" u="none" strike="noStrike" dirty="0">
                <a:solidFill>
                  <a:srgbClr val="000000"/>
                </a:solidFill>
                <a:effectLst/>
                <a:latin typeface="-webkit-standard"/>
              </a:rPr>
              <a:t>Lesson N_G </a:t>
            </a:r>
            <a:r>
              <a:rPr lang="en-US" b="0" i="0" u="none" strike="noStrike" dirty="0" err="1">
                <a:solidFill>
                  <a:srgbClr val="000000"/>
                </a:solidFill>
                <a:effectLst/>
                <a:latin typeface="-webkit-standard"/>
              </a:rPr>
              <a:t>orig</a:t>
            </a:r>
            <a:endParaRPr lang="en-US" dirty="0"/>
          </a:p>
        </p:txBody>
      </p:sp>
      <p:pic>
        <p:nvPicPr>
          <p:cNvPr id="5" name="Content Placeholder 4">
            <a:extLst>
              <a:ext uri="{FF2B5EF4-FFF2-40B4-BE49-F238E27FC236}">
                <a16:creationId xmlns:a16="http://schemas.microsoft.com/office/drawing/2014/main" id="{B992C30B-9BB1-3FD9-68B9-C62F291718FD}"/>
              </a:ext>
            </a:extLst>
          </p:cNvPr>
          <p:cNvPicPr>
            <a:picLocks noGrp="1" noChangeAspect="1"/>
          </p:cNvPicPr>
          <p:nvPr>
            <p:ph idx="1"/>
          </p:nvPr>
        </p:nvPicPr>
        <p:blipFill>
          <a:blip r:embed="rId2"/>
          <a:stretch>
            <a:fillRect/>
          </a:stretch>
        </p:blipFill>
        <p:spPr>
          <a:xfrm>
            <a:off x="771525" y="2366168"/>
            <a:ext cx="5674091" cy="8016082"/>
          </a:xfrm>
        </p:spPr>
      </p:pic>
    </p:spTree>
    <p:extLst>
      <p:ext uri="{BB962C8B-B14F-4D97-AF65-F5344CB8AC3E}">
        <p14:creationId xmlns:p14="http://schemas.microsoft.com/office/powerpoint/2010/main" val="233060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7AD6-C700-A368-2357-1A5CA4677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5428C-9E97-59FA-A4B9-86EF005F5203}"/>
              </a:ext>
            </a:extLst>
          </p:cNvPr>
          <p:cNvSpPr>
            <a:spLocks noGrp="1"/>
          </p:cNvSpPr>
          <p:nvPr>
            <p:ph type="title"/>
          </p:nvPr>
        </p:nvSpPr>
        <p:spPr>
          <a:xfrm>
            <a:off x="771525" y="1219200"/>
            <a:ext cx="5400675" cy="1054100"/>
          </a:xfrm>
        </p:spPr>
        <p:txBody>
          <a:bodyPr/>
          <a:lstStyle/>
          <a:p>
            <a:r>
              <a:rPr lang="en-US" dirty="0"/>
              <a:t>Change log</a:t>
            </a:r>
          </a:p>
        </p:txBody>
      </p:sp>
      <p:sp>
        <p:nvSpPr>
          <p:cNvPr id="3" name="Content Placeholder 2">
            <a:extLst>
              <a:ext uri="{FF2B5EF4-FFF2-40B4-BE49-F238E27FC236}">
                <a16:creationId xmlns:a16="http://schemas.microsoft.com/office/drawing/2014/main" id="{6FBBC13E-2856-311A-E04B-5540CBE9465F}"/>
              </a:ext>
            </a:extLst>
          </p:cNvPr>
          <p:cNvSpPr>
            <a:spLocks noGrp="1"/>
          </p:cNvSpPr>
          <p:nvPr>
            <p:ph idx="1"/>
          </p:nvPr>
        </p:nvSpPr>
        <p:spPr>
          <a:xfrm>
            <a:off x="771525" y="2273300"/>
            <a:ext cx="5400675" cy="6366933"/>
          </a:xfrm>
        </p:spPr>
        <p:txBody>
          <a:bodyPr/>
          <a:lstStyle/>
          <a:p>
            <a:pPr marL="0" indent="0">
              <a:buNone/>
            </a:pPr>
            <a:r>
              <a:rPr lang="en-US" dirty="0"/>
              <a:t>v1.1  Initial release</a:t>
            </a:r>
          </a:p>
          <a:p>
            <a:pPr marL="0" indent="0">
              <a:buNone/>
            </a:pPr>
            <a:r>
              <a:rPr lang="en-US" dirty="0"/>
              <a:t>v1.2  Converted some PDF lesson plans to PPTX for ease of adaption by instructors. Added some material and corrected some wording in the Introduction.</a:t>
            </a:r>
          </a:p>
        </p:txBody>
      </p:sp>
    </p:spTree>
    <p:extLst>
      <p:ext uri="{BB962C8B-B14F-4D97-AF65-F5344CB8AC3E}">
        <p14:creationId xmlns:p14="http://schemas.microsoft.com/office/powerpoint/2010/main" val="105268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6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605B-24EB-5365-BC63-0FDFFD546BB3}"/>
              </a:ext>
            </a:extLst>
          </p:cNvPr>
          <p:cNvSpPr>
            <a:spLocks noGrp="1"/>
          </p:cNvSpPr>
          <p:nvPr>
            <p:ph type="title"/>
          </p:nvPr>
        </p:nvSpPr>
        <p:spPr>
          <a:xfrm>
            <a:off x="771525" y="1219200"/>
            <a:ext cx="5400675" cy="1054100"/>
          </a:xfrm>
        </p:spPr>
        <p:txBody>
          <a:bodyPr/>
          <a:lstStyle/>
          <a:p>
            <a:r>
              <a:rPr lang="en-US" dirty="0"/>
              <a:t>Introduction</a:t>
            </a:r>
          </a:p>
        </p:txBody>
      </p:sp>
      <p:sp>
        <p:nvSpPr>
          <p:cNvPr id="3" name="Content Placeholder 2">
            <a:extLst>
              <a:ext uri="{FF2B5EF4-FFF2-40B4-BE49-F238E27FC236}">
                <a16:creationId xmlns:a16="http://schemas.microsoft.com/office/drawing/2014/main" id="{A6515009-DB4A-76A5-2BA7-906D1181FAED}"/>
              </a:ext>
            </a:extLst>
          </p:cNvPr>
          <p:cNvSpPr>
            <a:spLocks noGrp="1"/>
          </p:cNvSpPr>
          <p:nvPr>
            <p:ph idx="1"/>
          </p:nvPr>
        </p:nvSpPr>
        <p:spPr>
          <a:xfrm>
            <a:off x="771525" y="2273300"/>
            <a:ext cx="5400675" cy="9326821"/>
          </a:xfrm>
        </p:spPr>
        <p:txBody>
          <a:bodyPr>
            <a:noAutofit/>
          </a:bodyPr>
          <a:lstStyle/>
          <a:p>
            <a:pPr marL="0" indent="0">
              <a:buNone/>
            </a:pPr>
            <a:r>
              <a:rPr lang="en-US" dirty="0"/>
              <a:t>At the Frost School of Music, we utilize our Experiential Music </a:t>
            </a:r>
            <a:r>
              <a:rPr lang="en-US" dirty="0" err="1"/>
              <a:t>Curriculum</a:t>
            </a:r>
            <a:r>
              <a:rPr lang="en-US" baseline="30000" dirty="0" err="1"/>
              <a:t>TM</a:t>
            </a:r>
            <a:r>
              <a:rPr lang="en-US" dirty="0"/>
              <a:t>, which places doing at the center of learning. The following lesson plans are developed on this premise – that a good way to gain understanding of and fluency in AI tools for music analysis and creation is to be exposed to using such tools.</a:t>
            </a:r>
          </a:p>
          <a:p>
            <a:pPr marL="0" indent="0">
              <a:buNone/>
            </a:pPr>
            <a:r>
              <a:rPr lang="en-US" sz="1200" dirty="0"/>
              <a:t>These curricula are a product of research supported by a </a:t>
            </a:r>
            <a:r>
              <a:rPr lang="en-US" sz="1200" dirty="0">
                <a:hlinkClick r:id="rId2"/>
              </a:rPr>
              <a:t>University Laboratory for Integrative Knowledge (U-LINK)</a:t>
            </a:r>
            <a:r>
              <a:rPr lang="en-US" sz="1200" dirty="0"/>
              <a:t> grant at the </a:t>
            </a:r>
            <a:r>
              <a:rPr lang="en-US" sz="1200" dirty="0">
                <a:hlinkClick r:id="rId3"/>
              </a:rPr>
              <a:t>University of Miami</a:t>
            </a:r>
            <a:r>
              <a:rPr lang="en-US" sz="1200" dirty="0"/>
              <a:t>.</a:t>
            </a:r>
          </a:p>
          <a:p>
            <a:pPr marL="0" indent="0">
              <a:buNone/>
            </a:pPr>
            <a:r>
              <a:rPr lang="en-US" sz="1200" dirty="0"/>
              <a:t>The funded project is called Concerts with Humans and Artificial Intelligence (CHAI): </a:t>
            </a:r>
            <a:r>
              <a:rPr lang="en-US" sz="1200" dirty="0">
                <a:hlinkClick r:id="rId4"/>
              </a:rPr>
              <a:t>https://chai-</a:t>
            </a:r>
            <a:r>
              <a:rPr lang="en-US" sz="1200" dirty="0" err="1">
                <a:hlinkClick r:id="rId4"/>
              </a:rPr>
              <a:t>music.glitch.me</a:t>
            </a:r>
            <a:endParaRPr lang="en-US" sz="1200" dirty="0"/>
          </a:p>
          <a:p>
            <a:pPr marL="0" indent="0">
              <a:buNone/>
            </a:pPr>
            <a:r>
              <a:rPr lang="en-US" sz="1200" dirty="0"/>
              <a:t>The authors are faculty professors, and students at undergraduate and graduate levels, who developed the materials collaboratively beginning April 2024.</a:t>
            </a:r>
          </a:p>
          <a:p>
            <a:pPr marL="0" indent="0">
              <a:buNone/>
            </a:pPr>
            <a:r>
              <a:rPr lang="en-US" sz="1200" dirty="0"/>
              <a:t>The materials were used as part of the </a:t>
            </a:r>
            <a:r>
              <a:rPr lang="en-US" sz="1200" dirty="0">
                <a:hlinkClick r:id="rId5"/>
              </a:rPr>
              <a:t>Shalala MusicReach Summer Institute</a:t>
            </a:r>
            <a:r>
              <a:rPr lang="en-US" sz="1200" dirty="0"/>
              <a:t> June—August 2024. We conducted a scientific study investigating how integration of AI into the music technology curriculum impacts children’s self-efficacy and positive/negative affect. If you make use of these curricula, please cite the corresponding paper:</a:t>
            </a:r>
          </a:p>
          <a:p>
            <a:pPr marL="0" indent="0">
              <a:buNone/>
            </a:pPr>
            <a:r>
              <a:rPr lang="en-US" sz="1200" dirty="0"/>
              <a:t>Collins, T., </a:t>
            </a:r>
            <a:r>
              <a:rPr lang="en-US" sz="1200" dirty="0" err="1"/>
              <a:t>Murnak</a:t>
            </a:r>
            <a:r>
              <a:rPr lang="en-US" sz="1200" dirty="0"/>
              <a:t>, R., &amp; Bennett, C. (under review). “The kids are alright: Investigating the impact on children of integrating artificial intelligence into the music technology curriculum”</a:t>
            </a:r>
          </a:p>
          <a:p>
            <a:pPr marL="0" indent="0">
              <a:buNone/>
            </a:pPr>
            <a:r>
              <a:rPr lang="en-US" sz="1200" dirty="0"/>
              <a:t>We found that AI integration does not have a notable effect on children’s self-efficacy or emotional well-being; moreover, we observe strong signs of their enthusiasm. Additional studies are needed to validate these results, but these initial findings suggest that middle- and high-school children are emotionally prepared for -- and positively inclined toward — the integration of AI into music curricula.</a:t>
            </a:r>
          </a:p>
          <a:p>
            <a:pPr marL="0" indent="0">
              <a:buNone/>
            </a:pPr>
            <a:r>
              <a:rPr lang="en-US" sz="1200" dirty="0"/>
              <a:t>Where possible, we use </a:t>
            </a:r>
            <a:r>
              <a:rPr lang="en-US" sz="1200" b="1" dirty="0"/>
              <a:t>free software</a:t>
            </a:r>
            <a:r>
              <a:rPr lang="en-US" sz="1200" dirty="0"/>
              <a:t> in the form of web services, downloadable applications, and plugins. The pace of change in AI (for music) is fast. We note that Ableton Live Lite is a solid digital audio workstation (DAW) with downloads for macOS and Windows. You are welcome to tell us if any links are dead in the following lesson plans, or free initial use of certain tools is no longer possible.</a:t>
            </a:r>
          </a:p>
          <a:p>
            <a:pPr marL="0" indent="0">
              <a:buNone/>
            </a:pPr>
            <a:endParaRPr lang="en-US" dirty="0"/>
          </a:p>
          <a:p>
            <a:pPr marL="0" indent="0">
              <a:buNone/>
            </a:pPr>
            <a:r>
              <a:rPr lang="en-US" dirty="0"/>
              <a:t>Generally, if you have questions about integrating the following lesson plans into your own teaching, we are happy to answer them at </a:t>
            </a:r>
            <a:r>
              <a:rPr lang="en-US" dirty="0">
                <a:hlinkClick r:id="rId6"/>
              </a:rPr>
              <a:t>tom.collins@miami.edu</a:t>
            </a:r>
            <a:r>
              <a:rPr lang="en-US" dirty="0"/>
              <a:t> or </a:t>
            </a:r>
            <a:r>
              <a:rPr lang="en-US" dirty="0">
                <a:hlinkClick r:id="rId7"/>
              </a:rPr>
              <a:t>r.murnak@umiami.edu</a:t>
            </a:r>
            <a:r>
              <a:rPr lang="en-US" dirty="0"/>
              <a:t>.</a:t>
            </a:r>
          </a:p>
          <a:p>
            <a:pPr marL="0" indent="0">
              <a:buNone/>
            </a:pPr>
            <a:r>
              <a:rPr lang="en-US" dirty="0"/>
              <a:t>If you use one or more of the lesson plans, you are also welcome to tell us how it went!</a:t>
            </a:r>
          </a:p>
          <a:p>
            <a:pPr marL="0" indent="0" algn="r">
              <a:buNone/>
            </a:pPr>
            <a:r>
              <a:rPr lang="en-US" dirty="0"/>
              <a:t>Tom &amp; Raina</a:t>
            </a:r>
          </a:p>
        </p:txBody>
      </p:sp>
    </p:spTree>
    <p:extLst>
      <p:ext uri="{BB962C8B-B14F-4D97-AF65-F5344CB8AC3E}">
        <p14:creationId xmlns:p14="http://schemas.microsoft.com/office/powerpoint/2010/main" val="363416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0D470-71C0-0CE3-F620-A00025E2C3B5}"/>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D1B92FA1-354E-1AB7-F130-A4FD427365BA}"/>
              </a:ext>
            </a:extLst>
          </p:cNvPr>
          <p:cNvSpPr>
            <a:spLocks noGrp="1"/>
          </p:cNvSpPr>
          <p:nvPr>
            <p:ph type="title"/>
          </p:nvPr>
        </p:nvSpPr>
        <p:spPr>
          <a:xfrm>
            <a:off x="771525" y="1219200"/>
            <a:ext cx="5400675" cy="686106"/>
          </a:xfrm>
        </p:spPr>
        <p:txBody>
          <a:bodyPr/>
          <a:lstStyle/>
          <a:p>
            <a:r>
              <a:rPr lang="en-US" b="0" i="0" u="none" strike="noStrike" dirty="0">
                <a:solidFill>
                  <a:srgbClr val="000000"/>
                </a:solidFill>
                <a:effectLst/>
                <a:latin typeface="-webkit-standard"/>
              </a:rPr>
              <a:t>Lesson [identifier]</a:t>
            </a:r>
            <a:endParaRPr lang="en-US" dirty="0"/>
          </a:p>
        </p:txBody>
      </p:sp>
      <p:sp>
        <p:nvSpPr>
          <p:cNvPr id="4" name="TextBox 3">
            <a:extLst>
              <a:ext uri="{FF2B5EF4-FFF2-40B4-BE49-F238E27FC236}">
                <a16:creationId xmlns:a16="http://schemas.microsoft.com/office/drawing/2014/main" id="{3D770784-3B02-1D8C-5E5B-930D6710DC16}"/>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
        <p:nvSpPr>
          <p:cNvPr id="5" name="TextBox 4">
            <a:extLst>
              <a:ext uri="{FF2B5EF4-FFF2-40B4-BE49-F238E27FC236}">
                <a16:creationId xmlns:a16="http://schemas.microsoft.com/office/drawing/2014/main" id="{0A05A759-4FDD-5D0F-CFF8-2D3671F6F70B}"/>
              </a:ext>
            </a:extLst>
          </p:cNvPr>
          <p:cNvSpPr txBox="1"/>
          <p:nvPr/>
        </p:nvSpPr>
        <p:spPr>
          <a:xfrm>
            <a:off x="2468410" y="2742575"/>
            <a:ext cx="287258" cy="369332"/>
          </a:xfrm>
          <a:prstGeom prst="rect">
            <a:avLst/>
          </a:prstGeom>
          <a:noFill/>
        </p:spPr>
        <p:txBody>
          <a:bodyPr wrap="none" rtlCol="0">
            <a:spAutoFit/>
          </a:bodyPr>
          <a:lstStyle/>
          <a:p>
            <a:r>
              <a:rPr lang="en-US" dirty="0"/>
              <a:t>x</a:t>
            </a:r>
          </a:p>
        </p:txBody>
      </p:sp>
      <p:sp>
        <p:nvSpPr>
          <p:cNvPr id="6" name="TextBox 5">
            <a:extLst>
              <a:ext uri="{FF2B5EF4-FFF2-40B4-BE49-F238E27FC236}">
                <a16:creationId xmlns:a16="http://schemas.microsoft.com/office/drawing/2014/main" id="{795D4596-C0F8-773A-1299-45AC53B5E6E4}"/>
              </a:ext>
            </a:extLst>
          </p:cNvPr>
          <p:cNvSpPr txBox="1"/>
          <p:nvPr/>
        </p:nvSpPr>
        <p:spPr>
          <a:xfrm>
            <a:off x="2274350" y="3816364"/>
            <a:ext cx="1022331" cy="276999"/>
          </a:xfrm>
          <a:prstGeom prst="rect">
            <a:avLst/>
          </a:prstGeom>
          <a:noFill/>
        </p:spPr>
        <p:txBody>
          <a:bodyPr wrap="none" rtlCol="0">
            <a:spAutoFit/>
          </a:bodyPr>
          <a:lstStyle/>
          <a:p>
            <a:r>
              <a:rPr lang="en-US" sz="1200" dirty="0"/>
              <a:t>Tue Jun 11th</a:t>
            </a:r>
          </a:p>
        </p:txBody>
      </p:sp>
      <p:sp>
        <p:nvSpPr>
          <p:cNvPr id="7" name="TextBox 6">
            <a:extLst>
              <a:ext uri="{FF2B5EF4-FFF2-40B4-BE49-F238E27FC236}">
                <a16:creationId xmlns:a16="http://schemas.microsoft.com/office/drawing/2014/main" id="{CC75660E-0A84-9924-5F65-EA3D14868D7B}"/>
              </a:ext>
            </a:extLst>
          </p:cNvPr>
          <p:cNvSpPr txBox="1"/>
          <p:nvPr/>
        </p:nvSpPr>
        <p:spPr>
          <a:xfrm>
            <a:off x="1004609" y="3821750"/>
            <a:ext cx="274434" cy="276999"/>
          </a:xfrm>
          <a:prstGeom prst="rect">
            <a:avLst/>
          </a:prstGeom>
          <a:noFill/>
        </p:spPr>
        <p:txBody>
          <a:bodyPr wrap="none" rtlCol="0">
            <a:spAutoFit/>
          </a:bodyPr>
          <a:lstStyle/>
          <a:p>
            <a:r>
              <a:rPr lang="en-US" sz="1200" dirty="0"/>
              <a:t>1</a:t>
            </a:r>
          </a:p>
        </p:txBody>
      </p:sp>
      <p:sp>
        <p:nvSpPr>
          <p:cNvPr id="8" name="TextBox 7">
            <a:extLst>
              <a:ext uri="{FF2B5EF4-FFF2-40B4-BE49-F238E27FC236}">
                <a16:creationId xmlns:a16="http://schemas.microsoft.com/office/drawing/2014/main" id="{15D569E5-3DCA-DA1F-FDFD-980B820E8B83}"/>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CF28254A-BA35-9027-870E-5038B901D14A}"/>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0673775-CF76-0A11-BEE9-136689487832}"/>
              </a:ext>
            </a:extLst>
          </p:cNvPr>
          <p:cNvSpPr/>
          <p:nvPr/>
        </p:nvSpPr>
        <p:spPr>
          <a:xfrm>
            <a:off x="4909413"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8EE47F-C31B-07EB-90A7-0DA90D4933EB}"/>
              </a:ext>
            </a:extLst>
          </p:cNvPr>
          <p:cNvSpPr txBox="1"/>
          <p:nvPr/>
        </p:nvSpPr>
        <p:spPr>
          <a:xfrm>
            <a:off x="1271028" y="4468297"/>
            <a:ext cx="2131317" cy="669238"/>
          </a:xfrm>
          <a:prstGeom prst="rect">
            <a:avLst/>
          </a:prstGeom>
          <a:noFill/>
        </p:spPr>
        <p:txBody>
          <a:bodyPr wrap="square" rtlCol="0">
            <a:noAutofit/>
          </a:bodyPr>
          <a:lstStyle/>
          <a:p>
            <a:r>
              <a:rPr lang="en-US" sz="1200" dirty="0"/>
              <a:t>Intro class</a:t>
            </a:r>
          </a:p>
        </p:txBody>
      </p:sp>
      <p:sp>
        <p:nvSpPr>
          <p:cNvPr id="12" name="TextBox 11">
            <a:extLst>
              <a:ext uri="{FF2B5EF4-FFF2-40B4-BE49-F238E27FC236}">
                <a16:creationId xmlns:a16="http://schemas.microsoft.com/office/drawing/2014/main" id="{844FB9D3-0901-6B2B-5421-32B4A52A308D}"/>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For this intro class, the With AI/No AI distinction is not relevant; neither particularly is MS/HS.</a:t>
            </a:r>
          </a:p>
        </p:txBody>
      </p:sp>
      <p:sp>
        <p:nvSpPr>
          <p:cNvPr id="13" name="TextBox 12">
            <a:extLst>
              <a:ext uri="{FF2B5EF4-FFF2-40B4-BE49-F238E27FC236}">
                <a16:creationId xmlns:a16="http://schemas.microsoft.com/office/drawing/2014/main" id="{C55AA1A4-A3B8-B67F-9EB1-D506CC62EE1D}"/>
              </a:ext>
            </a:extLst>
          </p:cNvPr>
          <p:cNvSpPr txBox="1"/>
          <p:nvPr/>
        </p:nvSpPr>
        <p:spPr>
          <a:xfrm>
            <a:off x="1004609" y="5507083"/>
            <a:ext cx="4988537" cy="669238"/>
          </a:xfrm>
          <a:prstGeom prst="rect">
            <a:avLst/>
          </a:prstGeom>
          <a:noFill/>
        </p:spPr>
        <p:txBody>
          <a:bodyPr wrap="square" rtlCol="0">
            <a:noAutofit/>
          </a:bodyPr>
          <a:lstStyle/>
          <a:p>
            <a:r>
              <a:rPr lang="en-US" sz="1200" dirty="0"/>
              <a:t>To introduce the program to the students, get to know them, and start teaching the basic lingo and topics of music technology.</a:t>
            </a:r>
          </a:p>
        </p:txBody>
      </p:sp>
      <p:sp>
        <p:nvSpPr>
          <p:cNvPr id="14" name="TextBox 13">
            <a:extLst>
              <a:ext uri="{FF2B5EF4-FFF2-40B4-BE49-F238E27FC236}">
                <a16:creationId xmlns:a16="http://schemas.microsoft.com/office/drawing/2014/main" id="{A100F64A-7B29-EC7A-D9A6-8AF0A014EA76}"/>
              </a:ext>
            </a:extLst>
          </p:cNvPr>
          <p:cNvSpPr txBox="1"/>
          <p:nvPr/>
        </p:nvSpPr>
        <p:spPr>
          <a:xfrm>
            <a:off x="1004609" y="6540279"/>
            <a:ext cx="4988537" cy="669238"/>
          </a:xfrm>
          <a:prstGeom prst="rect">
            <a:avLst/>
          </a:prstGeom>
          <a:noFill/>
        </p:spPr>
        <p:txBody>
          <a:bodyPr wrap="square" rtlCol="0">
            <a:noAutofit/>
          </a:bodyPr>
          <a:lstStyle/>
          <a:p>
            <a:r>
              <a:rPr lang="en-US" sz="1200" dirty="0"/>
              <a:t>No special tools needed, mostly getting to know students</a:t>
            </a:r>
          </a:p>
        </p:txBody>
      </p:sp>
      <p:sp>
        <p:nvSpPr>
          <p:cNvPr id="15" name="TextBox 14">
            <a:extLst>
              <a:ext uri="{FF2B5EF4-FFF2-40B4-BE49-F238E27FC236}">
                <a16:creationId xmlns:a16="http://schemas.microsoft.com/office/drawing/2014/main" id="{06280798-5472-FB52-5C9E-3225D5F28989}"/>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Introduce students (name, preferred pronouns, musical interests)</a:t>
            </a:r>
            <a:br>
              <a:rPr lang="en-US" sz="1200" dirty="0"/>
            </a:br>
            <a:r>
              <a:rPr lang="en-US" sz="1200" dirty="0"/>
              <a:t>Will also have a funny question to be determined.</a:t>
            </a:r>
          </a:p>
          <a:p>
            <a:pPr marL="228600" indent="-228600">
              <a:spcAft>
                <a:spcPts val="600"/>
              </a:spcAft>
              <a:buFontTx/>
              <a:buAutoNum type="arabicPeriod"/>
            </a:pPr>
            <a:r>
              <a:rPr lang="en-US" sz="1200" dirty="0"/>
              <a:t>Code of conduct explanation</a:t>
            </a:r>
          </a:p>
          <a:p>
            <a:pPr marL="228600" indent="-228600">
              <a:spcAft>
                <a:spcPts val="600"/>
              </a:spcAft>
              <a:buFontTx/>
              <a:buAutoNum type="arabicPeriod"/>
            </a:pPr>
            <a:r>
              <a:rPr lang="en-US" sz="1200" dirty="0"/>
              <a:t>Explanation that Creative Studio may have footfall from UM students.</a:t>
            </a:r>
          </a:p>
          <a:p>
            <a:pPr marL="228600" indent="-228600">
              <a:spcAft>
                <a:spcPts val="600"/>
              </a:spcAft>
              <a:buFontTx/>
              <a:buAutoNum type="arabicPeriod"/>
            </a:pPr>
            <a:r>
              <a:rPr lang="en-US" sz="1200" dirty="0"/>
              <a:t>Time-zero questionnaire</a:t>
            </a:r>
          </a:p>
          <a:p>
            <a:pPr marL="228600" indent="-228600">
              <a:spcAft>
                <a:spcPts val="600"/>
              </a:spcAft>
              <a:buFontTx/>
              <a:buAutoNum type="arabicPeriod"/>
            </a:pPr>
            <a:r>
              <a:rPr lang="en-US" sz="1200" dirty="0"/>
              <a:t>Going over plan for semester.</a:t>
            </a:r>
          </a:p>
          <a:p>
            <a:pPr marL="228600" indent="-228600">
              <a:spcAft>
                <a:spcPts val="600"/>
              </a:spcAft>
              <a:buFontTx/>
              <a:buAutoNum type="arabicPeriod"/>
            </a:pPr>
            <a:r>
              <a:rPr lang="en-US" sz="1200" dirty="0"/>
              <a:t>Music tech lingo</a:t>
            </a:r>
          </a:p>
        </p:txBody>
      </p:sp>
      <p:sp>
        <p:nvSpPr>
          <p:cNvPr id="16" name="Oval Callout 15">
            <a:extLst>
              <a:ext uri="{FF2B5EF4-FFF2-40B4-BE49-F238E27FC236}">
                <a16:creationId xmlns:a16="http://schemas.microsoft.com/office/drawing/2014/main" id="{E1BADA4E-DF4B-B77E-F66D-7392D4BD7C9B}"/>
              </a:ext>
            </a:extLst>
          </p:cNvPr>
          <p:cNvSpPr/>
          <p:nvPr/>
        </p:nvSpPr>
        <p:spPr>
          <a:xfrm>
            <a:off x="1674088" y="2196469"/>
            <a:ext cx="872552" cy="542402"/>
          </a:xfrm>
          <a:prstGeom prst="wedgeEllipseCallout">
            <a:avLst>
              <a:gd name="adj1" fmla="val 45080"/>
              <a:gd name="adj2" fmla="val 654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Delete one x!</a:t>
            </a:r>
          </a:p>
        </p:txBody>
      </p:sp>
      <p:sp>
        <p:nvSpPr>
          <p:cNvPr id="17" name="Oval Callout 16">
            <a:extLst>
              <a:ext uri="{FF2B5EF4-FFF2-40B4-BE49-F238E27FC236}">
                <a16:creationId xmlns:a16="http://schemas.microsoft.com/office/drawing/2014/main" id="{953A424A-1D36-14FE-B87D-E68194B2C55A}"/>
              </a:ext>
            </a:extLst>
          </p:cNvPr>
          <p:cNvSpPr/>
          <p:nvPr/>
        </p:nvSpPr>
        <p:spPr>
          <a:xfrm>
            <a:off x="4746206" y="2998101"/>
            <a:ext cx="1246939" cy="542402"/>
          </a:xfrm>
          <a:prstGeom prst="wedgeEllipseCallout">
            <a:avLst>
              <a:gd name="adj1" fmla="val -15592"/>
              <a:gd name="adj2" fmla="val 743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Delete one circle!</a:t>
            </a:r>
          </a:p>
        </p:txBody>
      </p:sp>
    </p:spTree>
    <p:extLst>
      <p:ext uri="{BB962C8B-B14F-4D97-AF65-F5344CB8AC3E}">
        <p14:creationId xmlns:p14="http://schemas.microsoft.com/office/powerpoint/2010/main" val="176088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C4F8-E862-E9CD-1BED-C81557F834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572715-F58C-2826-3E96-8D18142F8CEA}"/>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817D3DDE-B25E-426F-9154-B01EC9C51D2B}"/>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W_A</a:t>
            </a:r>
            <a:endParaRPr lang="en-US" dirty="0"/>
          </a:p>
        </p:txBody>
      </p:sp>
      <p:sp>
        <p:nvSpPr>
          <p:cNvPr id="6" name="TextBox 5">
            <a:extLst>
              <a:ext uri="{FF2B5EF4-FFF2-40B4-BE49-F238E27FC236}">
                <a16:creationId xmlns:a16="http://schemas.microsoft.com/office/drawing/2014/main" id="{34AC4F24-B398-AAB0-58A5-E0A2B8EC18AC}"/>
              </a:ext>
            </a:extLst>
          </p:cNvPr>
          <p:cNvSpPr txBox="1"/>
          <p:nvPr/>
        </p:nvSpPr>
        <p:spPr>
          <a:xfrm>
            <a:off x="2274350" y="3816364"/>
            <a:ext cx="1022331" cy="276999"/>
          </a:xfrm>
          <a:prstGeom prst="rect">
            <a:avLst/>
          </a:prstGeom>
          <a:noFill/>
        </p:spPr>
        <p:txBody>
          <a:bodyPr wrap="none" rtlCol="0">
            <a:spAutoFit/>
          </a:bodyPr>
          <a:lstStyle/>
          <a:p>
            <a:r>
              <a:rPr lang="en-US" sz="1200" dirty="0"/>
              <a:t>Tue Jun 11th</a:t>
            </a:r>
          </a:p>
        </p:txBody>
      </p:sp>
      <p:sp>
        <p:nvSpPr>
          <p:cNvPr id="7" name="TextBox 6">
            <a:extLst>
              <a:ext uri="{FF2B5EF4-FFF2-40B4-BE49-F238E27FC236}">
                <a16:creationId xmlns:a16="http://schemas.microsoft.com/office/drawing/2014/main" id="{ADFE5325-284D-866C-7746-721DAA7B495F}"/>
              </a:ext>
            </a:extLst>
          </p:cNvPr>
          <p:cNvSpPr txBox="1"/>
          <p:nvPr/>
        </p:nvSpPr>
        <p:spPr>
          <a:xfrm>
            <a:off x="1004609" y="3821750"/>
            <a:ext cx="274434" cy="276999"/>
          </a:xfrm>
          <a:prstGeom prst="rect">
            <a:avLst/>
          </a:prstGeom>
          <a:noFill/>
        </p:spPr>
        <p:txBody>
          <a:bodyPr wrap="none" rtlCol="0">
            <a:spAutoFit/>
          </a:bodyPr>
          <a:lstStyle/>
          <a:p>
            <a:r>
              <a:rPr lang="en-US" sz="1200" dirty="0"/>
              <a:t>1</a:t>
            </a:r>
          </a:p>
        </p:txBody>
      </p:sp>
      <p:sp>
        <p:nvSpPr>
          <p:cNvPr id="8" name="TextBox 7">
            <a:extLst>
              <a:ext uri="{FF2B5EF4-FFF2-40B4-BE49-F238E27FC236}">
                <a16:creationId xmlns:a16="http://schemas.microsoft.com/office/drawing/2014/main" id="{D162308E-E4AD-64E6-EC8D-400F19F59C79}"/>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6BF5E5E9-B5FF-8073-5A73-510CF84DDB3E}"/>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30EF11-CAAE-D1DC-52DE-939982CD742A}"/>
              </a:ext>
            </a:extLst>
          </p:cNvPr>
          <p:cNvSpPr/>
          <p:nvPr/>
        </p:nvSpPr>
        <p:spPr>
          <a:xfrm>
            <a:off x="4909413"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E3192A-CA28-BED0-1E62-A2A513801165}"/>
              </a:ext>
            </a:extLst>
          </p:cNvPr>
          <p:cNvSpPr txBox="1"/>
          <p:nvPr/>
        </p:nvSpPr>
        <p:spPr>
          <a:xfrm>
            <a:off x="1271028" y="4468297"/>
            <a:ext cx="2131317" cy="669238"/>
          </a:xfrm>
          <a:prstGeom prst="rect">
            <a:avLst/>
          </a:prstGeom>
          <a:noFill/>
        </p:spPr>
        <p:txBody>
          <a:bodyPr wrap="square" rtlCol="0">
            <a:noAutofit/>
          </a:bodyPr>
          <a:lstStyle/>
          <a:p>
            <a:r>
              <a:rPr lang="en-US" sz="1200" dirty="0"/>
              <a:t>Intro class</a:t>
            </a:r>
          </a:p>
        </p:txBody>
      </p:sp>
      <p:sp>
        <p:nvSpPr>
          <p:cNvPr id="12" name="TextBox 11">
            <a:extLst>
              <a:ext uri="{FF2B5EF4-FFF2-40B4-BE49-F238E27FC236}">
                <a16:creationId xmlns:a16="http://schemas.microsoft.com/office/drawing/2014/main" id="{8A8F6E7B-DC7B-54F9-3914-6BCA28558E0B}"/>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For this intro class, the With AI/No AI distinction is not relevant; neither particularly is MS/HS.</a:t>
            </a:r>
          </a:p>
        </p:txBody>
      </p:sp>
      <p:sp>
        <p:nvSpPr>
          <p:cNvPr id="13" name="TextBox 12">
            <a:extLst>
              <a:ext uri="{FF2B5EF4-FFF2-40B4-BE49-F238E27FC236}">
                <a16:creationId xmlns:a16="http://schemas.microsoft.com/office/drawing/2014/main" id="{90F00FE9-2621-5CD1-CF1A-5A58A727DE97}"/>
              </a:ext>
            </a:extLst>
          </p:cNvPr>
          <p:cNvSpPr txBox="1"/>
          <p:nvPr/>
        </p:nvSpPr>
        <p:spPr>
          <a:xfrm>
            <a:off x="1004609" y="5507083"/>
            <a:ext cx="4988537" cy="669238"/>
          </a:xfrm>
          <a:prstGeom prst="rect">
            <a:avLst/>
          </a:prstGeom>
          <a:noFill/>
        </p:spPr>
        <p:txBody>
          <a:bodyPr wrap="square" rtlCol="0">
            <a:noAutofit/>
          </a:bodyPr>
          <a:lstStyle/>
          <a:p>
            <a:r>
              <a:rPr lang="en-US" sz="1200" dirty="0"/>
              <a:t>To introduce the program to the students, get to know them, and start teaching the basic lingo and topics of music technology.</a:t>
            </a:r>
          </a:p>
        </p:txBody>
      </p:sp>
      <p:sp>
        <p:nvSpPr>
          <p:cNvPr id="14" name="TextBox 13">
            <a:extLst>
              <a:ext uri="{FF2B5EF4-FFF2-40B4-BE49-F238E27FC236}">
                <a16:creationId xmlns:a16="http://schemas.microsoft.com/office/drawing/2014/main" id="{0AFE61E4-7CAD-96E4-7C38-C89032DBE524}"/>
              </a:ext>
            </a:extLst>
          </p:cNvPr>
          <p:cNvSpPr txBox="1"/>
          <p:nvPr/>
        </p:nvSpPr>
        <p:spPr>
          <a:xfrm>
            <a:off x="1004609" y="6540279"/>
            <a:ext cx="4988537" cy="669238"/>
          </a:xfrm>
          <a:prstGeom prst="rect">
            <a:avLst/>
          </a:prstGeom>
          <a:noFill/>
        </p:spPr>
        <p:txBody>
          <a:bodyPr wrap="square" rtlCol="0">
            <a:noAutofit/>
          </a:bodyPr>
          <a:lstStyle/>
          <a:p>
            <a:r>
              <a:rPr lang="en-US" sz="1200" dirty="0"/>
              <a:t>No special tools needed, mostly getting to know students.</a:t>
            </a:r>
          </a:p>
        </p:txBody>
      </p:sp>
      <p:sp>
        <p:nvSpPr>
          <p:cNvPr id="15" name="TextBox 14">
            <a:extLst>
              <a:ext uri="{FF2B5EF4-FFF2-40B4-BE49-F238E27FC236}">
                <a16:creationId xmlns:a16="http://schemas.microsoft.com/office/drawing/2014/main" id="{F445AE8A-1BB8-AE01-6BC5-ED9EF696C0D7}"/>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Introduce students (name, preferred pronouns, musical interests)</a:t>
            </a:r>
            <a:br>
              <a:rPr lang="en-US" sz="1200" dirty="0"/>
            </a:br>
            <a:r>
              <a:rPr lang="en-US" sz="1200" dirty="0"/>
              <a:t>Will also have a funny question to be determined.</a:t>
            </a:r>
          </a:p>
          <a:p>
            <a:pPr marL="228600" indent="-228600">
              <a:spcAft>
                <a:spcPts val="600"/>
              </a:spcAft>
              <a:buFontTx/>
              <a:buAutoNum type="arabicPeriod"/>
            </a:pPr>
            <a:r>
              <a:rPr lang="en-US" sz="1200" dirty="0"/>
              <a:t>Code of conduct explanation</a:t>
            </a:r>
          </a:p>
          <a:p>
            <a:pPr marL="228600" indent="-228600">
              <a:spcAft>
                <a:spcPts val="600"/>
              </a:spcAft>
              <a:buFontTx/>
              <a:buAutoNum type="arabicPeriod"/>
            </a:pPr>
            <a:r>
              <a:rPr lang="en-US" sz="1200" dirty="0"/>
              <a:t>Explanation that Creative Studio may have footfall from UM students.</a:t>
            </a:r>
          </a:p>
          <a:p>
            <a:pPr marL="228600" indent="-228600">
              <a:spcAft>
                <a:spcPts val="600"/>
              </a:spcAft>
              <a:buFontTx/>
              <a:buAutoNum type="arabicPeriod"/>
            </a:pPr>
            <a:r>
              <a:rPr lang="en-US" sz="1200" dirty="0"/>
              <a:t>Time-zero questionnaire</a:t>
            </a:r>
          </a:p>
          <a:p>
            <a:pPr marL="228600" indent="-228600">
              <a:spcAft>
                <a:spcPts val="600"/>
              </a:spcAft>
              <a:buFontTx/>
              <a:buAutoNum type="arabicPeriod"/>
            </a:pPr>
            <a:r>
              <a:rPr lang="en-US" sz="1200" dirty="0"/>
              <a:t>Going over plan for semester.</a:t>
            </a:r>
          </a:p>
          <a:p>
            <a:pPr marL="228600" indent="-228600">
              <a:spcAft>
                <a:spcPts val="600"/>
              </a:spcAft>
              <a:buFontTx/>
              <a:buAutoNum type="arabicPeriod"/>
            </a:pPr>
            <a:r>
              <a:rPr lang="en-US" sz="1200" dirty="0"/>
              <a:t>Music tech lingo</a:t>
            </a:r>
          </a:p>
        </p:txBody>
      </p:sp>
    </p:spTree>
    <p:extLst>
      <p:ext uri="{BB962C8B-B14F-4D97-AF65-F5344CB8AC3E}">
        <p14:creationId xmlns:p14="http://schemas.microsoft.com/office/powerpoint/2010/main" val="260687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06BF-74FD-613A-AD06-489F57ED77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36EA2F-1B84-5684-7588-3BF0406471E6}"/>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6204579B-FF88-D59D-65E8-94F6745B1D0B}"/>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W_B</a:t>
            </a:r>
            <a:endParaRPr lang="en-US" dirty="0"/>
          </a:p>
        </p:txBody>
      </p:sp>
      <p:sp>
        <p:nvSpPr>
          <p:cNvPr id="6" name="TextBox 5">
            <a:extLst>
              <a:ext uri="{FF2B5EF4-FFF2-40B4-BE49-F238E27FC236}">
                <a16:creationId xmlns:a16="http://schemas.microsoft.com/office/drawing/2014/main" id="{DB4F4D87-4D25-B492-C082-45147BCD2A38}"/>
              </a:ext>
            </a:extLst>
          </p:cNvPr>
          <p:cNvSpPr txBox="1"/>
          <p:nvPr/>
        </p:nvSpPr>
        <p:spPr>
          <a:xfrm>
            <a:off x="2274350" y="3816364"/>
            <a:ext cx="1037720" cy="276999"/>
          </a:xfrm>
          <a:prstGeom prst="rect">
            <a:avLst/>
          </a:prstGeom>
          <a:noFill/>
        </p:spPr>
        <p:txBody>
          <a:bodyPr wrap="none" rtlCol="0">
            <a:spAutoFit/>
          </a:bodyPr>
          <a:lstStyle/>
          <a:p>
            <a:r>
              <a:rPr lang="en-US" sz="1200" dirty="0"/>
              <a:t>Thu Jun 13th</a:t>
            </a:r>
          </a:p>
        </p:txBody>
      </p:sp>
      <p:sp>
        <p:nvSpPr>
          <p:cNvPr id="7" name="TextBox 6">
            <a:extLst>
              <a:ext uri="{FF2B5EF4-FFF2-40B4-BE49-F238E27FC236}">
                <a16:creationId xmlns:a16="http://schemas.microsoft.com/office/drawing/2014/main" id="{2761501C-3F86-71CC-7638-C9C714931CAE}"/>
              </a:ext>
            </a:extLst>
          </p:cNvPr>
          <p:cNvSpPr txBox="1"/>
          <p:nvPr/>
        </p:nvSpPr>
        <p:spPr>
          <a:xfrm>
            <a:off x="1004609" y="3821750"/>
            <a:ext cx="274434" cy="276999"/>
          </a:xfrm>
          <a:prstGeom prst="rect">
            <a:avLst/>
          </a:prstGeom>
          <a:noFill/>
        </p:spPr>
        <p:txBody>
          <a:bodyPr wrap="none" rtlCol="0">
            <a:spAutoFit/>
          </a:bodyPr>
          <a:lstStyle/>
          <a:p>
            <a:r>
              <a:rPr lang="en-US" sz="1200" dirty="0"/>
              <a:t>1</a:t>
            </a:r>
          </a:p>
        </p:txBody>
      </p:sp>
      <p:sp>
        <p:nvSpPr>
          <p:cNvPr id="8" name="TextBox 7">
            <a:extLst>
              <a:ext uri="{FF2B5EF4-FFF2-40B4-BE49-F238E27FC236}">
                <a16:creationId xmlns:a16="http://schemas.microsoft.com/office/drawing/2014/main" id="{3B5875D6-0617-515F-ADF3-AEA4BCD00B24}"/>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02E0318F-F600-4392-4132-007E2E1EA5AE}"/>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1DD969-67B2-50ED-6002-E17DDDB36342}"/>
              </a:ext>
            </a:extLst>
          </p:cNvPr>
          <p:cNvSpPr txBox="1"/>
          <p:nvPr/>
        </p:nvSpPr>
        <p:spPr>
          <a:xfrm>
            <a:off x="1271028" y="4468297"/>
            <a:ext cx="2131317" cy="669238"/>
          </a:xfrm>
          <a:prstGeom prst="rect">
            <a:avLst/>
          </a:prstGeom>
          <a:noFill/>
        </p:spPr>
        <p:txBody>
          <a:bodyPr wrap="square" rtlCol="0">
            <a:noAutofit/>
          </a:bodyPr>
          <a:lstStyle/>
          <a:p>
            <a:r>
              <a:rPr lang="en-US" sz="1200" dirty="0"/>
              <a:t>Stem splitting</a:t>
            </a:r>
          </a:p>
        </p:txBody>
      </p:sp>
      <p:sp>
        <p:nvSpPr>
          <p:cNvPr id="12" name="TextBox 11">
            <a:extLst>
              <a:ext uri="{FF2B5EF4-FFF2-40B4-BE49-F238E27FC236}">
                <a16:creationId xmlns:a16="http://schemas.microsoft.com/office/drawing/2014/main" id="{DEE8BF49-C56A-807C-CB77-A5F165BB7B53}"/>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Pre-download some music onto classroom computers. </a:t>
            </a:r>
          </a:p>
        </p:txBody>
      </p:sp>
      <p:sp>
        <p:nvSpPr>
          <p:cNvPr id="13" name="TextBox 12">
            <a:extLst>
              <a:ext uri="{FF2B5EF4-FFF2-40B4-BE49-F238E27FC236}">
                <a16:creationId xmlns:a16="http://schemas.microsoft.com/office/drawing/2014/main" id="{36490710-CA74-373D-38E8-8CE70C0857EA}"/>
              </a:ext>
            </a:extLst>
          </p:cNvPr>
          <p:cNvSpPr txBox="1"/>
          <p:nvPr/>
        </p:nvSpPr>
        <p:spPr>
          <a:xfrm>
            <a:off x="1004609" y="5507083"/>
            <a:ext cx="4988537" cy="669238"/>
          </a:xfrm>
          <a:prstGeom prst="rect">
            <a:avLst/>
          </a:prstGeom>
          <a:noFill/>
        </p:spPr>
        <p:txBody>
          <a:bodyPr wrap="square" rtlCol="0">
            <a:noAutofit/>
          </a:bodyPr>
          <a:lstStyle/>
          <a:p>
            <a:r>
              <a:rPr lang="en-US" sz="1200" dirty="0"/>
              <a:t>Learn meaning of the term “stem”.</a:t>
            </a:r>
          </a:p>
          <a:p>
            <a:r>
              <a:rPr lang="en-US" sz="1200" dirty="0"/>
              <a:t>Learn how stem splitters can be used to “hear inside” as well as remix songs.</a:t>
            </a:r>
          </a:p>
        </p:txBody>
      </p:sp>
      <p:sp>
        <p:nvSpPr>
          <p:cNvPr id="14" name="TextBox 13">
            <a:extLst>
              <a:ext uri="{FF2B5EF4-FFF2-40B4-BE49-F238E27FC236}">
                <a16:creationId xmlns:a16="http://schemas.microsoft.com/office/drawing/2014/main" id="{3B45913E-F7E5-FE61-E460-473ED8FD6F82}"/>
              </a:ext>
            </a:extLst>
          </p:cNvPr>
          <p:cNvSpPr txBox="1"/>
          <p:nvPr/>
        </p:nvSpPr>
        <p:spPr>
          <a:xfrm>
            <a:off x="1004609" y="6540279"/>
            <a:ext cx="4988537" cy="669238"/>
          </a:xfrm>
          <a:prstGeom prst="rect">
            <a:avLst/>
          </a:prstGeom>
          <a:noFill/>
        </p:spPr>
        <p:txBody>
          <a:bodyPr wrap="square" rtlCol="0">
            <a:noAutofit/>
          </a:bodyPr>
          <a:lstStyle/>
          <a:p>
            <a:r>
              <a:rPr lang="en-US" sz="1200" dirty="0"/>
              <a:t>Splitter (</a:t>
            </a:r>
            <a:r>
              <a:rPr lang="en-US" sz="1200" dirty="0">
                <a:hlinkClick r:id="rId3"/>
              </a:rPr>
              <a:t>https://splitter.ai</a:t>
            </a:r>
            <a:r>
              <a:rPr lang="en-US" sz="1200" dirty="0"/>
              <a:t>)</a:t>
            </a:r>
          </a:p>
          <a:p>
            <a:r>
              <a:rPr lang="en-US" sz="1200" dirty="0"/>
              <a:t>Ripple – Music Creation Tool (available on the App Store)</a:t>
            </a:r>
          </a:p>
        </p:txBody>
      </p:sp>
      <p:sp>
        <p:nvSpPr>
          <p:cNvPr id="15" name="TextBox 14">
            <a:extLst>
              <a:ext uri="{FF2B5EF4-FFF2-40B4-BE49-F238E27FC236}">
                <a16:creationId xmlns:a16="http://schemas.microsoft.com/office/drawing/2014/main" id="{2802925B-00DF-1FA1-5E9D-67DDFE100F1C}"/>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Listen to a song; listen to a remix of the song.</a:t>
            </a:r>
          </a:p>
          <a:p>
            <a:pPr marL="228600" indent="-228600">
              <a:spcAft>
                <a:spcPts val="600"/>
              </a:spcAft>
              <a:buAutoNum type="arabicPeriod"/>
            </a:pPr>
            <a:r>
              <a:rPr lang="en-US" sz="1200" dirty="0"/>
              <a:t>Discuss with students how remixes are made.</a:t>
            </a:r>
          </a:p>
          <a:p>
            <a:pPr marL="228600" indent="-228600">
              <a:spcAft>
                <a:spcPts val="600"/>
              </a:spcAft>
              <a:buAutoNum type="arabicPeriod"/>
            </a:pPr>
            <a:r>
              <a:rPr lang="en-US" sz="1200" dirty="0"/>
              <a:t>Discussion of aspects such as tempo and key (more in-depth for HS)</a:t>
            </a:r>
          </a:p>
          <a:p>
            <a:pPr marL="228600" indent="-228600">
              <a:spcAft>
                <a:spcPts val="600"/>
              </a:spcAft>
              <a:buAutoNum type="arabicPeriod"/>
            </a:pPr>
            <a:r>
              <a:rPr lang="en-US" sz="1200" dirty="0"/>
              <a:t>For HS only, discussion of sampling, including a demo of sampling</a:t>
            </a:r>
            <a:br>
              <a:rPr lang="en-US" sz="1200" dirty="0"/>
            </a:br>
            <a:r>
              <a:rPr lang="en-US" sz="1200" dirty="0"/>
              <a:t>[The above steps should all be complete by ~20 mins.]</a:t>
            </a:r>
          </a:p>
          <a:p>
            <a:pPr marL="228600" indent="-228600">
              <a:spcAft>
                <a:spcPts val="600"/>
              </a:spcAft>
              <a:buAutoNum type="arabicPeriod"/>
            </a:pPr>
            <a:r>
              <a:rPr lang="en-US" sz="1200" dirty="0"/>
              <a:t>Use Splitter or Ripple to demonstrate stem splitting for two audio files of choice on the classroom computers.</a:t>
            </a:r>
          </a:p>
          <a:p>
            <a:pPr marL="228600" indent="-228600">
              <a:spcAft>
                <a:spcPts val="600"/>
              </a:spcAft>
              <a:buAutoNum type="arabicPeriod"/>
            </a:pPr>
            <a:r>
              <a:rPr lang="en-US" sz="1200" dirty="0"/>
              <a:t>Take the splits and use them to try to make a remix.</a:t>
            </a:r>
          </a:p>
          <a:p>
            <a:pPr marL="228600" indent="-228600">
              <a:spcAft>
                <a:spcPts val="600"/>
              </a:spcAft>
              <a:buAutoNum type="arabicPeriod"/>
            </a:pPr>
            <a:r>
              <a:rPr lang="en-US" sz="1200" dirty="0"/>
              <a:t>Share back initial results.</a:t>
            </a:r>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2285B7E3-C927-1D00-7B18-3C152761D050}"/>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19953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8F5F-869C-FBC2-3F91-85121A96A2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3E710F-D3C8-2DA3-6494-6513FCB30147}"/>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11438865-03AD-6979-A58F-C5FCE1AFA831}"/>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W_C</a:t>
            </a:r>
            <a:endParaRPr lang="en-US" dirty="0"/>
          </a:p>
        </p:txBody>
      </p:sp>
      <p:sp>
        <p:nvSpPr>
          <p:cNvPr id="6" name="TextBox 5">
            <a:extLst>
              <a:ext uri="{FF2B5EF4-FFF2-40B4-BE49-F238E27FC236}">
                <a16:creationId xmlns:a16="http://schemas.microsoft.com/office/drawing/2014/main" id="{433111BF-AEEE-A7DC-65AD-B718BE03A461}"/>
              </a:ext>
            </a:extLst>
          </p:cNvPr>
          <p:cNvSpPr txBox="1"/>
          <p:nvPr/>
        </p:nvSpPr>
        <p:spPr>
          <a:xfrm>
            <a:off x="2274350" y="3816364"/>
            <a:ext cx="1024063" cy="276999"/>
          </a:xfrm>
          <a:prstGeom prst="rect">
            <a:avLst/>
          </a:prstGeom>
          <a:noFill/>
        </p:spPr>
        <p:txBody>
          <a:bodyPr wrap="none" rtlCol="0">
            <a:spAutoFit/>
          </a:bodyPr>
          <a:lstStyle/>
          <a:p>
            <a:r>
              <a:rPr lang="en-US" sz="1200" dirty="0"/>
              <a:t>Tue Jun 18th</a:t>
            </a:r>
          </a:p>
        </p:txBody>
      </p:sp>
      <p:sp>
        <p:nvSpPr>
          <p:cNvPr id="7" name="TextBox 6">
            <a:extLst>
              <a:ext uri="{FF2B5EF4-FFF2-40B4-BE49-F238E27FC236}">
                <a16:creationId xmlns:a16="http://schemas.microsoft.com/office/drawing/2014/main" id="{6F731C88-A093-E83C-A9B0-DCCAAC9DC8E6}"/>
              </a:ext>
            </a:extLst>
          </p:cNvPr>
          <p:cNvSpPr txBox="1"/>
          <p:nvPr/>
        </p:nvSpPr>
        <p:spPr>
          <a:xfrm>
            <a:off x="1004609" y="3821750"/>
            <a:ext cx="274434" cy="276999"/>
          </a:xfrm>
          <a:prstGeom prst="rect">
            <a:avLst/>
          </a:prstGeom>
          <a:noFill/>
        </p:spPr>
        <p:txBody>
          <a:bodyPr wrap="none" rtlCol="0">
            <a:spAutoFit/>
          </a:bodyPr>
          <a:lstStyle/>
          <a:p>
            <a:r>
              <a:rPr lang="en-US" sz="1200" dirty="0"/>
              <a:t>2</a:t>
            </a:r>
          </a:p>
        </p:txBody>
      </p:sp>
      <p:sp>
        <p:nvSpPr>
          <p:cNvPr id="8" name="TextBox 7">
            <a:extLst>
              <a:ext uri="{FF2B5EF4-FFF2-40B4-BE49-F238E27FC236}">
                <a16:creationId xmlns:a16="http://schemas.microsoft.com/office/drawing/2014/main" id="{03EC571A-91BF-FAE7-8C47-E21137CA3F5C}"/>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1CF8498E-16A1-512D-857A-87E0E2BDB663}"/>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8D66F7-A0F9-DB1F-9B3B-0028ABA53D71}"/>
              </a:ext>
            </a:extLst>
          </p:cNvPr>
          <p:cNvSpPr txBox="1"/>
          <p:nvPr/>
        </p:nvSpPr>
        <p:spPr>
          <a:xfrm>
            <a:off x="1271028" y="4468297"/>
            <a:ext cx="2131317" cy="669238"/>
          </a:xfrm>
          <a:prstGeom prst="rect">
            <a:avLst/>
          </a:prstGeom>
          <a:noFill/>
        </p:spPr>
        <p:txBody>
          <a:bodyPr wrap="square" rtlCol="0">
            <a:noAutofit/>
          </a:bodyPr>
          <a:lstStyle/>
          <a:p>
            <a:r>
              <a:rPr lang="en-US" sz="1200" dirty="0"/>
              <a:t>Extending MIDI in Ableton Live</a:t>
            </a:r>
          </a:p>
        </p:txBody>
      </p:sp>
      <p:sp>
        <p:nvSpPr>
          <p:cNvPr id="12" name="TextBox 11">
            <a:extLst>
              <a:ext uri="{FF2B5EF4-FFF2-40B4-BE49-F238E27FC236}">
                <a16:creationId xmlns:a16="http://schemas.microsoft.com/office/drawing/2014/main" id="{64A8F1F6-2990-60F1-AB5C-82D16507F829}"/>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Ableton Live and Magenta Studio need to be installed prior to class.</a:t>
            </a:r>
          </a:p>
        </p:txBody>
      </p:sp>
      <p:sp>
        <p:nvSpPr>
          <p:cNvPr id="13" name="TextBox 12">
            <a:extLst>
              <a:ext uri="{FF2B5EF4-FFF2-40B4-BE49-F238E27FC236}">
                <a16:creationId xmlns:a16="http://schemas.microsoft.com/office/drawing/2014/main" id="{30CE3488-ED8C-82B3-E8D6-627F0BC66506}"/>
              </a:ext>
            </a:extLst>
          </p:cNvPr>
          <p:cNvSpPr txBox="1"/>
          <p:nvPr/>
        </p:nvSpPr>
        <p:spPr>
          <a:xfrm>
            <a:off x="1004609" y="5507083"/>
            <a:ext cx="4988537" cy="669238"/>
          </a:xfrm>
          <a:prstGeom prst="rect">
            <a:avLst/>
          </a:prstGeom>
          <a:noFill/>
        </p:spPr>
        <p:txBody>
          <a:bodyPr wrap="square" rtlCol="0">
            <a:noAutofit/>
          </a:bodyPr>
          <a:lstStyle/>
          <a:p>
            <a:r>
              <a:rPr lang="en-US" sz="1200" dirty="0"/>
              <a:t>Introduce Ableton Live’s Session View v Arrangement View. </a:t>
            </a:r>
          </a:p>
          <a:p>
            <a:r>
              <a:rPr lang="en-US" sz="1200" dirty="0"/>
              <a:t>Use AI to build upon existing melodies or drum tracks.</a:t>
            </a:r>
          </a:p>
        </p:txBody>
      </p:sp>
      <p:sp>
        <p:nvSpPr>
          <p:cNvPr id="14" name="TextBox 13">
            <a:extLst>
              <a:ext uri="{FF2B5EF4-FFF2-40B4-BE49-F238E27FC236}">
                <a16:creationId xmlns:a16="http://schemas.microsoft.com/office/drawing/2014/main" id="{75D301B9-A903-0F66-F0F8-3F88183A2FCF}"/>
              </a:ext>
            </a:extLst>
          </p:cNvPr>
          <p:cNvSpPr txBox="1"/>
          <p:nvPr/>
        </p:nvSpPr>
        <p:spPr>
          <a:xfrm>
            <a:off x="1004609" y="6540279"/>
            <a:ext cx="4988537" cy="669238"/>
          </a:xfrm>
          <a:prstGeom prst="rect">
            <a:avLst/>
          </a:prstGeom>
          <a:noFill/>
        </p:spPr>
        <p:txBody>
          <a:bodyPr wrap="square" rtlCol="0">
            <a:noAutofit/>
          </a:bodyPr>
          <a:lstStyle/>
          <a:p>
            <a:r>
              <a:rPr lang="en-US" sz="1200" dirty="0"/>
              <a:t>Ableton Live (</a:t>
            </a:r>
            <a:r>
              <a:rPr lang="en-US" sz="1200" dirty="0">
                <a:hlinkClick r:id="rId3"/>
              </a:rPr>
              <a:t>https://www.ableton.com/en/live</a:t>
            </a:r>
            <a:r>
              <a:rPr lang="en-US" sz="1200" dirty="0"/>
              <a:t>)</a:t>
            </a:r>
          </a:p>
          <a:p>
            <a:r>
              <a:rPr lang="en-US" sz="1200" dirty="0"/>
              <a:t>Magenta Studio (</a:t>
            </a:r>
            <a:r>
              <a:rPr lang="en-US" sz="1200" dirty="0">
                <a:hlinkClick r:id="rId4"/>
              </a:rPr>
              <a:t>https://magenta.tensorflow.org/studio</a:t>
            </a:r>
            <a:r>
              <a:rPr lang="en-US" sz="1200" dirty="0"/>
              <a:t>)</a:t>
            </a:r>
          </a:p>
          <a:p>
            <a:endParaRPr lang="en-US" sz="1200" dirty="0"/>
          </a:p>
        </p:txBody>
      </p:sp>
      <p:sp>
        <p:nvSpPr>
          <p:cNvPr id="15" name="TextBox 14">
            <a:extLst>
              <a:ext uri="{FF2B5EF4-FFF2-40B4-BE49-F238E27FC236}">
                <a16:creationId xmlns:a16="http://schemas.microsoft.com/office/drawing/2014/main" id="{00E2EBBF-CE8E-0D8C-C40D-3781B0D46B34}"/>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Make sure students are set up on Live’s Session View and help them get familiar with how the DAW works, absent any AI.</a:t>
            </a:r>
          </a:p>
          <a:p>
            <a:pPr marL="228600" indent="-228600">
              <a:spcAft>
                <a:spcPts val="600"/>
              </a:spcAft>
              <a:buAutoNum type="arabicPeriod"/>
            </a:pPr>
            <a:r>
              <a:rPr lang="en-US" sz="1200" dirty="0"/>
              <a:t>Get Magenta Studio plugin set up on a melody or drum track.</a:t>
            </a:r>
          </a:p>
          <a:p>
            <a:pPr marL="685800" lvl="1" indent="-228600">
              <a:spcAft>
                <a:spcPts val="600"/>
              </a:spcAft>
              <a:buFont typeface="+mj-lt"/>
              <a:buAutoNum type="alphaLcPeriod"/>
            </a:pPr>
            <a:r>
              <a:rPr lang="en-US" sz="1200" dirty="0"/>
              <a:t>Instructor to do a live demo of how it works.</a:t>
            </a:r>
          </a:p>
          <a:p>
            <a:pPr marL="685800" lvl="1" indent="-228600">
              <a:spcAft>
                <a:spcPts val="600"/>
              </a:spcAft>
              <a:buFont typeface="+mj-lt"/>
              <a:buAutoNum type="alphaLcPeriod"/>
            </a:pPr>
            <a:r>
              <a:rPr lang="en-US" sz="1200" dirty="0"/>
              <a:t>Can use external MIDI controller for added emphasis on the live aspect.</a:t>
            </a:r>
          </a:p>
          <a:p>
            <a:pPr marL="228600" indent="-228600">
              <a:spcAft>
                <a:spcPts val="600"/>
              </a:spcAft>
              <a:buAutoNum type="arabicPeriod"/>
            </a:pPr>
            <a:r>
              <a:rPr lang="en-US" sz="1200" dirty="0"/>
              <a:t>Let the students experiment with the software to produce their own tracks.</a:t>
            </a:r>
          </a:p>
          <a:p>
            <a:pPr marL="228600" indent="-228600">
              <a:spcAft>
                <a:spcPts val="600"/>
              </a:spcAft>
              <a:buAutoNum type="arabicPeriod"/>
            </a:pPr>
            <a:r>
              <a:rPr lang="en-US" sz="1200" dirty="0"/>
              <a:t>If they experimented with AI-extending/altering a melody, now switch to do similar but with a drum track, and vice versa.</a:t>
            </a:r>
          </a:p>
          <a:p>
            <a:pPr marL="228600" indent="-228600">
              <a:spcAft>
                <a:spcPts val="600"/>
              </a:spcAft>
              <a:buAutoNum type="arabicPeriod"/>
            </a:pPr>
            <a:r>
              <a:rPr lang="en-US" sz="1200" dirty="0"/>
              <a:t>Share back if time allows.</a:t>
            </a:r>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F2B0E211-95DD-5283-930A-EC91BC709991}"/>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38017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48A1-B632-169E-A9B1-41FE40F434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A410CE5-8E5D-7284-60E3-FB3D43725369}"/>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1FD2F46B-4E16-4C40-8964-DC806EB22854}"/>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W_D</a:t>
            </a:r>
            <a:endParaRPr lang="en-US" dirty="0"/>
          </a:p>
        </p:txBody>
      </p:sp>
      <p:sp>
        <p:nvSpPr>
          <p:cNvPr id="6" name="TextBox 5">
            <a:extLst>
              <a:ext uri="{FF2B5EF4-FFF2-40B4-BE49-F238E27FC236}">
                <a16:creationId xmlns:a16="http://schemas.microsoft.com/office/drawing/2014/main" id="{3E9D78DC-DCA8-891C-A646-57A7ACBDAD66}"/>
              </a:ext>
            </a:extLst>
          </p:cNvPr>
          <p:cNvSpPr txBox="1"/>
          <p:nvPr/>
        </p:nvSpPr>
        <p:spPr>
          <a:xfrm>
            <a:off x="2274350" y="3816364"/>
            <a:ext cx="1039067" cy="276999"/>
          </a:xfrm>
          <a:prstGeom prst="rect">
            <a:avLst/>
          </a:prstGeom>
          <a:noFill/>
        </p:spPr>
        <p:txBody>
          <a:bodyPr wrap="none" rtlCol="0">
            <a:spAutoFit/>
          </a:bodyPr>
          <a:lstStyle/>
          <a:p>
            <a:r>
              <a:rPr lang="en-US" sz="1200" dirty="0"/>
              <a:t>Thu Jun 20th</a:t>
            </a:r>
          </a:p>
        </p:txBody>
      </p:sp>
      <p:sp>
        <p:nvSpPr>
          <p:cNvPr id="7" name="TextBox 6">
            <a:extLst>
              <a:ext uri="{FF2B5EF4-FFF2-40B4-BE49-F238E27FC236}">
                <a16:creationId xmlns:a16="http://schemas.microsoft.com/office/drawing/2014/main" id="{34F01DC2-F679-6D61-01AA-E9C98E33FA7C}"/>
              </a:ext>
            </a:extLst>
          </p:cNvPr>
          <p:cNvSpPr txBox="1"/>
          <p:nvPr/>
        </p:nvSpPr>
        <p:spPr>
          <a:xfrm>
            <a:off x="1004609" y="3821750"/>
            <a:ext cx="274434" cy="276999"/>
          </a:xfrm>
          <a:prstGeom prst="rect">
            <a:avLst/>
          </a:prstGeom>
          <a:noFill/>
        </p:spPr>
        <p:txBody>
          <a:bodyPr wrap="none" rtlCol="0">
            <a:spAutoFit/>
          </a:bodyPr>
          <a:lstStyle/>
          <a:p>
            <a:r>
              <a:rPr lang="en-US" sz="1200" dirty="0"/>
              <a:t>2</a:t>
            </a:r>
          </a:p>
        </p:txBody>
      </p:sp>
      <p:sp>
        <p:nvSpPr>
          <p:cNvPr id="8" name="TextBox 7">
            <a:extLst>
              <a:ext uri="{FF2B5EF4-FFF2-40B4-BE49-F238E27FC236}">
                <a16:creationId xmlns:a16="http://schemas.microsoft.com/office/drawing/2014/main" id="{A55CD351-C88D-1A25-9177-B9392FC5B7F3}"/>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1A30C06D-03A9-7A1B-2285-CCBDF3A88840}"/>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7C01DD-5712-7098-2D41-F416316C3978}"/>
              </a:ext>
            </a:extLst>
          </p:cNvPr>
          <p:cNvSpPr txBox="1"/>
          <p:nvPr/>
        </p:nvSpPr>
        <p:spPr>
          <a:xfrm>
            <a:off x="1271028" y="4468297"/>
            <a:ext cx="2131317" cy="669238"/>
          </a:xfrm>
          <a:prstGeom prst="rect">
            <a:avLst/>
          </a:prstGeom>
          <a:noFill/>
        </p:spPr>
        <p:txBody>
          <a:bodyPr wrap="square" rtlCol="0">
            <a:noAutofit/>
          </a:bodyPr>
          <a:lstStyle/>
          <a:p>
            <a:r>
              <a:rPr lang="en-US" sz="1200" dirty="0"/>
              <a:t>Vocal synthesis and emulation</a:t>
            </a:r>
          </a:p>
        </p:txBody>
      </p:sp>
      <p:sp>
        <p:nvSpPr>
          <p:cNvPr id="12" name="TextBox 11">
            <a:extLst>
              <a:ext uri="{FF2B5EF4-FFF2-40B4-BE49-F238E27FC236}">
                <a16:creationId xmlns:a16="http://schemas.microsoft.com/office/drawing/2014/main" id="{EACD198C-9C60-AFEF-6DB8-81D2E4F2E2A9}"/>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If students do not have vocals to use, they will be provided with examples from which to choose.</a:t>
            </a:r>
          </a:p>
        </p:txBody>
      </p:sp>
      <p:sp>
        <p:nvSpPr>
          <p:cNvPr id="13" name="TextBox 12">
            <a:extLst>
              <a:ext uri="{FF2B5EF4-FFF2-40B4-BE49-F238E27FC236}">
                <a16:creationId xmlns:a16="http://schemas.microsoft.com/office/drawing/2014/main" id="{0D4AC967-F354-F258-7450-BE4E99426514}"/>
              </a:ext>
            </a:extLst>
          </p:cNvPr>
          <p:cNvSpPr txBox="1"/>
          <p:nvPr/>
        </p:nvSpPr>
        <p:spPr>
          <a:xfrm>
            <a:off x="1004609" y="5507083"/>
            <a:ext cx="4988537" cy="669238"/>
          </a:xfrm>
          <a:prstGeom prst="rect">
            <a:avLst/>
          </a:prstGeom>
          <a:noFill/>
        </p:spPr>
        <p:txBody>
          <a:bodyPr wrap="square" rtlCol="0">
            <a:noAutofit/>
          </a:bodyPr>
          <a:lstStyle/>
          <a:p>
            <a:r>
              <a:rPr lang="en-US" sz="1200" dirty="0"/>
              <a:t>Explore the task of text-to-speech for rap generation.</a:t>
            </a:r>
          </a:p>
          <a:p>
            <a:r>
              <a:rPr lang="en-US" sz="1200" dirty="0"/>
              <a:t>Learn how to turn one voice into another (voice emulation or cloning) utilizing software.</a:t>
            </a:r>
          </a:p>
        </p:txBody>
      </p:sp>
      <p:sp>
        <p:nvSpPr>
          <p:cNvPr id="14" name="TextBox 13">
            <a:extLst>
              <a:ext uri="{FF2B5EF4-FFF2-40B4-BE49-F238E27FC236}">
                <a16:creationId xmlns:a16="http://schemas.microsoft.com/office/drawing/2014/main" id="{97F26B6B-330C-1CC7-B18A-D3ED66D66382}"/>
              </a:ext>
            </a:extLst>
          </p:cNvPr>
          <p:cNvSpPr txBox="1"/>
          <p:nvPr/>
        </p:nvSpPr>
        <p:spPr>
          <a:xfrm>
            <a:off x="1004609" y="6540279"/>
            <a:ext cx="4988537" cy="669238"/>
          </a:xfrm>
          <a:prstGeom prst="rect">
            <a:avLst/>
          </a:prstGeom>
          <a:noFill/>
        </p:spPr>
        <p:txBody>
          <a:bodyPr wrap="square" rtlCol="0">
            <a:noAutofit/>
          </a:bodyPr>
          <a:lstStyle/>
          <a:p>
            <a:r>
              <a:rPr lang="en-US" sz="1200" dirty="0"/>
              <a:t>Kits AI (</a:t>
            </a:r>
            <a:r>
              <a:rPr lang="en-US" sz="1200" dirty="0">
                <a:hlinkClick r:id="rId3"/>
              </a:rPr>
              <a:t>https://www.kits.ai/tools/text-to-speech</a:t>
            </a:r>
            <a:r>
              <a:rPr lang="en-US" sz="1200" dirty="0"/>
              <a:t>)</a:t>
            </a:r>
          </a:p>
          <a:p>
            <a:r>
              <a:rPr lang="en-US" sz="1200" dirty="0" err="1"/>
              <a:t>Musicfy</a:t>
            </a:r>
            <a:r>
              <a:rPr lang="en-US" sz="1200" dirty="0"/>
              <a:t> (</a:t>
            </a:r>
            <a:r>
              <a:rPr lang="en-US" sz="1200" dirty="0">
                <a:hlinkClick r:id="rId4"/>
              </a:rPr>
              <a:t>https://create.musicfy.lol/create/voice</a:t>
            </a:r>
            <a:r>
              <a:rPr lang="en-US" sz="1200" dirty="0"/>
              <a:t>)</a:t>
            </a:r>
          </a:p>
          <a:p>
            <a:endParaRPr lang="en-US" sz="1200" dirty="0"/>
          </a:p>
        </p:txBody>
      </p:sp>
      <p:sp>
        <p:nvSpPr>
          <p:cNvPr id="15" name="TextBox 14">
            <a:extLst>
              <a:ext uri="{FF2B5EF4-FFF2-40B4-BE49-F238E27FC236}">
                <a16:creationId xmlns:a16="http://schemas.microsoft.com/office/drawing/2014/main" id="{1497762C-33E6-A97B-1D91-09DD28F0FB42}"/>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Present the topic and the technology.</a:t>
            </a:r>
          </a:p>
          <a:p>
            <a:pPr marL="228600" indent="-228600">
              <a:spcAft>
                <a:spcPts val="600"/>
              </a:spcAft>
              <a:buAutoNum type="arabicPeriod"/>
            </a:pPr>
            <a:r>
              <a:rPr lang="en-US" sz="1200" dirty="0"/>
              <a:t>Explain the upcoming activity and expectations. Answer any student questions.</a:t>
            </a:r>
          </a:p>
          <a:p>
            <a:pPr marL="228600" indent="-228600">
              <a:spcAft>
                <a:spcPts val="600"/>
              </a:spcAft>
              <a:buAutoNum type="arabicPeriod"/>
            </a:pPr>
            <a:r>
              <a:rPr lang="en-US" sz="1200" dirty="0"/>
              <a:t>Students will generate a rap using Kits AI.</a:t>
            </a:r>
          </a:p>
          <a:p>
            <a:pPr marL="228600" indent="-228600">
              <a:spcAft>
                <a:spcPts val="600"/>
              </a:spcAft>
              <a:buAutoNum type="arabicPeriod"/>
            </a:pPr>
            <a:r>
              <a:rPr lang="en-US" sz="1200" dirty="0"/>
              <a:t>Discuss and share.</a:t>
            </a:r>
          </a:p>
          <a:p>
            <a:pPr marL="228600" indent="-228600">
              <a:spcAft>
                <a:spcPts val="600"/>
              </a:spcAft>
              <a:buAutoNum type="arabicPeriod"/>
            </a:pPr>
            <a:r>
              <a:rPr lang="en-US" sz="1200" dirty="0"/>
              <a:t>Students will emulate an artist in </a:t>
            </a:r>
            <a:r>
              <a:rPr lang="en-US" sz="1200" dirty="0" err="1"/>
              <a:t>Musicfy</a:t>
            </a:r>
            <a:r>
              <a:rPr lang="en-US" sz="1200" dirty="0"/>
              <a:t> using either their own vocal or one of the files provided.</a:t>
            </a:r>
          </a:p>
          <a:p>
            <a:pPr marL="228600" indent="-228600">
              <a:spcAft>
                <a:spcPts val="600"/>
              </a:spcAft>
              <a:buAutoNum type="arabicPeriod"/>
            </a:pPr>
            <a:r>
              <a:rPr lang="en-US" sz="1200" dirty="0"/>
              <a:t>Discuss the ethical and legal implications of voice emulation and cloning. Compare Kits AI and </a:t>
            </a:r>
            <a:r>
              <a:rPr lang="en-US" sz="1200" dirty="0" err="1"/>
              <a:t>Musicfy</a:t>
            </a:r>
            <a:r>
              <a:rPr lang="en-US" sz="1200" dirty="0"/>
              <a:t> in these regards.</a:t>
            </a:r>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F0A5888E-9736-2D17-B1B6-24EF42794549}"/>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363930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B697F-F61C-8994-71D0-4D3F817373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ACB75F-306B-A36B-C2C1-226A2598D48E}"/>
              </a:ext>
            </a:extLst>
          </p:cNvPr>
          <p:cNvPicPr>
            <a:picLocks noChangeAspect="1"/>
          </p:cNvPicPr>
          <p:nvPr/>
        </p:nvPicPr>
        <p:blipFill>
          <a:blip r:embed="rId2"/>
          <a:stretch>
            <a:fillRect/>
          </a:stretch>
        </p:blipFill>
        <p:spPr>
          <a:xfrm>
            <a:off x="267708" y="1909010"/>
            <a:ext cx="6472475" cy="9144000"/>
          </a:xfrm>
          <a:prstGeom prst="rect">
            <a:avLst/>
          </a:prstGeom>
        </p:spPr>
      </p:pic>
      <p:sp>
        <p:nvSpPr>
          <p:cNvPr id="2" name="Title 1">
            <a:extLst>
              <a:ext uri="{FF2B5EF4-FFF2-40B4-BE49-F238E27FC236}">
                <a16:creationId xmlns:a16="http://schemas.microsoft.com/office/drawing/2014/main" id="{BA075C21-6B8B-3CF2-76E4-1888F6D7EEA3}"/>
              </a:ext>
            </a:extLst>
          </p:cNvPr>
          <p:cNvSpPr>
            <a:spLocks noGrp="1"/>
          </p:cNvSpPr>
          <p:nvPr>
            <p:ph type="title"/>
          </p:nvPr>
        </p:nvSpPr>
        <p:spPr>
          <a:xfrm>
            <a:off x="771525" y="1219200"/>
            <a:ext cx="5400675" cy="689810"/>
          </a:xfrm>
        </p:spPr>
        <p:txBody>
          <a:bodyPr/>
          <a:lstStyle/>
          <a:p>
            <a:r>
              <a:rPr lang="en-US" b="0" i="0" u="none" strike="noStrike" dirty="0">
                <a:solidFill>
                  <a:srgbClr val="000000"/>
                </a:solidFill>
                <a:effectLst/>
                <a:latin typeface="-webkit-standard"/>
              </a:rPr>
              <a:t>Lesson W_E</a:t>
            </a:r>
            <a:endParaRPr lang="en-US" dirty="0"/>
          </a:p>
        </p:txBody>
      </p:sp>
      <p:sp>
        <p:nvSpPr>
          <p:cNvPr id="6" name="TextBox 5">
            <a:extLst>
              <a:ext uri="{FF2B5EF4-FFF2-40B4-BE49-F238E27FC236}">
                <a16:creationId xmlns:a16="http://schemas.microsoft.com/office/drawing/2014/main" id="{6E0D5E82-9F62-735F-A322-B895861EA1E4}"/>
              </a:ext>
            </a:extLst>
          </p:cNvPr>
          <p:cNvSpPr txBox="1"/>
          <p:nvPr/>
        </p:nvSpPr>
        <p:spPr>
          <a:xfrm>
            <a:off x="2274350" y="3816364"/>
            <a:ext cx="1025089" cy="276999"/>
          </a:xfrm>
          <a:prstGeom prst="rect">
            <a:avLst/>
          </a:prstGeom>
          <a:noFill/>
        </p:spPr>
        <p:txBody>
          <a:bodyPr wrap="none" rtlCol="0">
            <a:spAutoFit/>
          </a:bodyPr>
          <a:lstStyle/>
          <a:p>
            <a:r>
              <a:rPr lang="en-US" sz="1200" dirty="0"/>
              <a:t>Tue Jun 25th</a:t>
            </a:r>
          </a:p>
        </p:txBody>
      </p:sp>
      <p:sp>
        <p:nvSpPr>
          <p:cNvPr id="7" name="TextBox 6">
            <a:extLst>
              <a:ext uri="{FF2B5EF4-FFF2-40B4-BE49-F238E27FC236}">
                <a16:creationId xmlns:a16="http://schemas.microsoft.com/office/drawing/2014/main" id="{7FAB8959-8D3A-2C3B-2B2C-823BB1F77ABA}"/>
              </a:ext>
            </a:extLst>
          </p:cNvPr>
          <p:cNvSpPr txBox="1"/>
          <p:nvPr/>
        </p:nvSpPr>
        <p:spPr>
          <a:xfrm>
            <a:off x="1004609" y="3821750"/>
            <a:ext cx="274434" cy="276999"/>
          </a:xfrm>
          <a:prstGeom prst="rect">
            <a:avLst/>
          </a:prstGeom>
          <a:noFill/>
        </p:spPr>
        <p:txBody>
          <a:bodyPr wrap="none" rtlCol="0">
            <a:spAutoFit/>
          </a:bodyPr>
          <a:lstStyle/>
          <a:p>
            <a:r>
              <a:rPr lang="en-US" sz="1200" dirty="0"/>
              <a:t>3</a:t>
            </a:r>
          </a:p>
        </p:txBody>
      </p:sp>
      <p:sp>
        <p:nvSpPr>
          <p:cNvPr id="8" name="TextBox 7">
            <a:extLst>
              <a:ext uri="{FF2B5EF4-FFF2-40B4-BE49-F238E27FC236}">
                <a16:creationId xmlns:a16="http://schemas.microsoft.com/office/drawing/2014/main" id="{7712E25D-ED7E-C3A8-91BF-97D143928282}"/>
              </a:ext>
            </a:extLst>
          </p:cNvPr>
          <p:cNvSpPr txBox="1"/>
          <p:nvPr/>
        </p:nvSpPr>
        <p:spPr>
          <a:xfrm>
            <a:off x="3595428" y="3816364"/>
            <a:ext cx="651140" cy="276999"/>
          </a:xfrm>
          <a:prstGeom prst="rect">
            <a:avLst/>
          </a:prstGeom>
          <a:noFill/>
        </p:spPr>
        <p:txBody>
          <a:bodyPr wrap="none" rtlCol="0">
            <a:spAutoFit/>
          </a:bodyPr>
          <a:lstStyle/>
          <a:p>
            <a:r>
              <a:rPr lang="en-US" sz="1200"/>
              <a:t>2-3 pm</a:t>
            </a:r>
          </a:p>
        </p:txBody>
      </p:sp>
      <p:sp>
        <p:nvSpPr>
          <p:cNvPr id="9" name="Oval 8">
            <a:extLst>
              <a:ext uri="{FF2B5EF4-FFF2-40B4-BE49-F238E27FC236}">
                <a16:creationId xmlns:a16="http://schemas.microsoft.com/office/drawing/2014/main" id="{69EB683C-3FBB-B9CB-48DA-AE08A4F8CA14}"/>
              </a:ext>
            </a:extLst>
          </p:cNvPr>
          <p:cNvSpPr/>
          <p:nvPr/>
        </p:nvSpPr>
        <p:spPr>
          <a:xfrm>
            <a:off x="5459747" y="3714718"/>
            <a:ext cx="406400" cy="4040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0AD71E-50DF-EFA2-34FD-FA31E7CB48E6}"/>
              </a:ext>
            </a:extLst>
          </p:cNvPr>
          <p:cNvSpPr txBox="1"/>
          <p:nvPr/>
        </p:nvSpPr>
        <p:spPr>
          <a:xfrm>
            <a:off x="1271028" y="4468297"/>
            <a:ext cx="2131317" cy="669238"/>
          </a:xfrm>
          <a:prstGeom prst="rect">
            <a:avLst/>
          </a:prstGeom>
          <a:noFill/>
        </p:spPr>
        <p:txBody>
          <a:bodyPr wrap="square" rtlCol="0">
            <a:noAutofit/>
          </a:bodyPr>
          <a:lstStyle/>
          <a:p>
            <a:r>
              <a:rPr lang="en-US" sz="1200" dirty="0"/>
              <a:t>MIDI beat-making</a:t>
            </a:r>
          </a:p>
        </p:txBody>
      </p:sp>
      <p:sp>
        <p:nvSpPr>
          <p:cNvPr id="12" name="TextBox 11">
            <a:extLst>
              <a:ext uri="{FF2B5EF4-FFF2-40B4-BE49-F238E27FC236}">
                <a16:creationId xmlns:a16="http://schemas.microsoft.com/office/drawing/2014/main" id="{4C5F3039-7AA3-1A65-8D8B-5CF3948E9EFA}"/>
              </a:ext>
            </a:extLst>
          </p:cNvPr>
          <p:cNvSpPr txBox="1"/>
          <p:nvPr/>
        </p:nvSpPr>
        <p:spPr>
          <a:xfrm>
            <a:off x="3595428" y="4468297"/>
            <a:ext cx="2397718" cy="669238"/>
          </a:xfrm>
          <a:prstGeom prst="rect">
            <a:avLst/>
          </a:prstGeom>
          <a:noFill/>
        </p:spPr>
        <p:txBody>
          <a:bodyPr wrap="square" lIns="91440" tIns="45720" rIns="91440" bIns="45720" rtlCol="0" anchor="t">
            <a:noAutofit/>
          </a:bodyPr>
          <a:lstStyle/>
          <a:p>
            <a:r>
              <a:rPr lang="en-US" sz="1200" dirty="0"/>
              <a:t>Cocreate does not require a DAW, but does require an account and email via which to receive results.</a:t>
            </a:r>
          </a:p>
        </p:txBody>
      </p:sp>
      <p:sp>
        <p:nvSpPr>
          <p:cNvPr id="13" name="TextBox 12">
            <a:extLst>
              <a:ext uri="{FF2B5EF4-FFF2-40B4-BE49-F238E27FC236}">
                <a16:creationId xmlns:a16="http://schemas.microsoft.com/office/drawing/2014/main" id="{3E00598B-6303-B2A7-E4BC-BC5FF73B59D1}"/>
              </a:ext>
            </a:extLst>
          </p:cNvPr>
          <p:cNvSpPr txBox="1"/>
          <p:nvPr/>
        </p:nvSpPr>
        <p:spPr>
          <a:xfrm>
            <a:off x="1004609" y="5507083"/>
            <a:ext cx="4988537" cy="669238"/>
          </a:xfrm>
          <a:prstGeom prst="rect">
            <a:avLst/>
          </a:prstGeom>
          <a:noFill/>
        </p:spPr>
        <p:txBody>
          <a:bodyPr wrap="square" rtlCol="0">
            <a:noAutofit/>
          </a:bodyPr>
          <a:lstStyle/>
          <a:p>
            <a:r>
              <a:rPr lang="en-US" sz="1200" dirty="0"/>
              <a:t>To teach the basics of Musical Instrument Digital Interface (MIDI).</a:t>
            </a:r>
          </a:p>
          <a:p>
            <a:r>
              <a:rPr lang="en-US" sz="1200" dirty="0"/>
              <a:t>How to create beats from scratch.</a:t>
            </a:r>
          </a:p>
        </p:txBody>
      </p:sp>
      <p:sp>
        <p:nvSpPr>
          <p:cNvPr id="14" name="TextBox 13">
            <a:extLst>
              <a:ext uri="{FF2B5EF4-FFF2-40B4-BE49-F238E27FC236}">
                <a16:creationId xmlns:a16="http://schemas.microsoft.com/office/drawing/2014/main" id="{C01E4496-E9ED-4B27-BAE4-14474BFD54C9}"/>
              </a:ext>
            </a:extLst>
          </p:cNvPr>
          <p:cNvSpPr txBox="1"/>
          <p:nvPr/>
        </p:nvSpPr>
        <p:spPr>
          <a:xfrm>
            <a:off x="1004609" y="6540279"/>
            <a:ext cx="4988537" cy="669238"/>
          </a:xfrm>
          <a:prstGeom prst="rect">
            <a:avLst/>
          </a:prstGeom>
          <a:noFill/>
        </p:spPr>
        <p:txBody>
          <a:bodyPr wrap="square" rtlCol="0">
            <a:noAutofit/>
          </a:bodyPr>
          <a:lstStyle/>
          <a:p>
            <a:r>
              <a:rPr lang="en-US" sz="1200" dirty="0"/>
              <a:t>Hip hop beats from MAIA Markov on Cocreate (</a:t>
            </a:r>
            <a:r>
              <a:rPr lang="en-US" sz="1200" dirty="0">
                <a:hlinkClick r:id="rId3"/>
              </a:rPr>
              <a:t>https://cocreate.glitch.me</a:t>
            </a:r>
            <a:r>
              <a:rPr lang="en-US" sz="1200" dirty="0"/>
              <a:t>)</a:t>
            </a:r>
          </a:p>
          <a:p>
            <a:r>
              <a:rPr lang="en-US" sz="1200" dirty="0"/>
              <a:t>SOUNDRAW (</a:t>
            </a:r>
            <a:r>
              <a:rPr lang="en-US" sz="1200" dirty="0">
                <a:hlinkClick r:id="rId4"/>
              </a:rPr>
              <a:t>https://soundraw.io</a:t>
            </a:r>
            <a:r>
              <a:rPr lang="en-US" sz="1200" dirty="0"/>
              <a:t>) if budget allows.</a:t>
            </a:r>
          </a:p>
          <a:p>
            <a:r>
              <a:rPr lang="en-US" sz="1200" dirty="0"/>
              <a:t>Use DAW of preference.</a:t>
            </a:r>
          </a:p>
          <a:p>
            <a:endParaRPr lang="en-US" sz="1200" dirty="0"/>
          </a:p>
        </p:txBody>
      </p:sp>
      <p:sp>
        <p:nvSpPr>
          <p:cNvPr id="15" name="TextBox 14">
            <a:extLst>
              <a:ext uri="{FF2B5EF4-FFF2-40B4-BE49-F238E27FC236}">
                <a16:creationId xmlns:a16="http://schemas.microsoft.com/office/drawing/2014/main" id="{C659182D-93B4-1062-5755-DBA5F70AFA7A}"/>
              </a:ext>
            </a:extLst>
          </p:cNvPr>
          <p:cNvSpPr txBox="1"/>
          <p:nvPr/>
        </p:nvSpPr>
        <p:spPr>
          <a:xfrm>
            <a:off x="1004608" y="7685277"/>
            <a:ext cx="4988537" cy="3232266"/>
          </a:xfrm>
          <a:prstGeom prst="rect">
            <a:avLst/>
          </a:prstGeom>
          <a:noFill/>
        </p:spPr>
        <p:txBody>
          <a:bodyPr wrap="square" lIns="91440" tIns="45720" rIns="91440" bIns="45720" rtlCol="0" anchor="t">
            <a:noAutofit/>
          </a:bodyPr>
          <a:lstStyle/>
          <a:p>
            <a:pPr marL="228600" indent="-228600">
              <a:spcAft>
                <a:spcPts val="600"/>
              </a:spcAft>
              <a:buAutoNum type="arabicPeriod"/>
            </a:pPr>
            <a:r>
              <a:rPr lang="en-US" sz="1200" dirty="0"/>
              <a:t>Brief lesson on MIDI (what it means, how it works, where it came from, why it is used).</a:t>
            </a:r>
          </a:p>
          <a:p>
            <a:pPr marL="228600" indent="-228600">
              <a:spcAft>
                <a:spcPts val="600"/>
              </a:spcAft>
              <a:buAutoNum type="arabicPeriod"/>
            </a:pPr>
            <a:r>
              <a:rPr lang="en-US" sz="1200" dirty="0"/>
              <a:t>Assign pairs and load Cocreate.</a:t>
            </a:r>
          </a:p>
          <a:p>
            <a:pPr marL="228600" indent="-228600">
              <a:spcAft>
                <a:spcPts val="600"/>
              </a:spcAft>
              <a:buAutoNum type="arabicPeriod"/>
            </a:pPr>
            <a:r>
              <a:rPr lang="en-US" sz="1200" dirty="0"/>
              <a:t>Instructor demonstrates generation of a hip hop beat using MAIA Markov on Cocreate.</a:t>
            </a:r>
          </a:p>
          <a:p>
            <a:pPr marL="228600" indent="-228600">
              <a:spcAft>
                <a:spcPts val="600"/>
              </a:spcAft>
              <a:buAutoNum type="arabicPeriod"/>
            </a:pPr>
            <a:r>
              <a:rPr lang="en-US" sz="1200" dirty="0"/>
              <a:t>Have students try for themselves.</a:t>
            </a:r>
          </a:p>
          <a:p>
            <a:pPr marL="228600" indent="-228600">
              <a:spcAft>
                <a:spcPts val="600"/>
              </a:spcAft>
              <a:buAutoNum type="arabicPeriod"/>
            </a:pPr>
            <a:r>
              <a:rPr lang="en-US" sz="1200" dirty="0"/>
              <a:t>Introduce a competitive aspect if you like, such as a beat-making competition where classmates vote for their favorite generated (+ human-altered) beat.</a:t>
            </a:r>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a:p>
            <a:pPr marL="228600" indent="-228600">
              <a:spcAft>
                <a:spcPts val="600"/>
              </a:spcAft>
              <a:buAutoNum type="arabicPeriod"/>
            </a:pPr>
            <a:endParaRPr lang="en-US" sz="1200" dirty="0"/>
          </a:p>
        </p:txBody>
      </p:sp>
      <p:sp>
        <p:nvSpPr>
          <p:cNvPr id="4" name="TextBox 3">
            <a:extLst>
              <a:ext uri="{FF2B5EF4-FFF2-40B4-BE49-F238E27FC236}">
                <a16:creationId xmlns:a16="http://schemas.microsoft.com/office/drawing/2014/main" id="{6F85F8A4-59BF-4435-F523-E2150FE182A7}"/>
              </a:ext>
            </a:extLst>
          </p:cNvPr>
          <p:cNvSpPr txBox="1"/>
          <p:nvPr/>
        </p:nvSpPr>
        <p:spPr>
          <a:xfrm>
            <a:off x="2468410" y="2402860"/>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99152471"/>
      </p:ext>
    </p:extLst>
  </p:cSld>
  <p:clrMapOvr>
    <a:masterClrMapping/>
  </p:clrMapOvr>
</p:sld>
</file>

<file path=ppt/theme/theme1.xml><?xml version="1.0" encoding="utf-8"?>
<a:theme xmlns:a="http://schemas.openxmlformats.org/drawingml/2006/main" name="Crop">
  <a:themeElements>
    <a:clrScheme name="Custom 1">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2C6944"/>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1255</TotalTime>
  <Words>2664</Words>
  <Application>Microsoft Macintosh PowerPoint</Application>
  <PresentationFormat>Widescreen</PresentationFormat>
  <Paragraphs>276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-webkit-standard</vt:lpstr>
      <vt:lpstr>Franklin Gothic Book</vt:lpstr>
      <vt:lpstr>Crop</vt:lpstr>
      <vt:lpstr>Middle- and High-School Curricula for Music Technology Lessons With and Without Artificially Intelligent Tools </vt:lpstr>
      <vt:lpstr>Contents</vt:lpstr>
      <vt:lpstr>Introduction</vt:lpstr>
      <vt:lpstr>Lesson [identifier]</vt:lpstr>
      <vt:lpstr>Lesson W_A</vt:lpstr>
      <vt:lpstr>Lesson W_B</vt:lpstr>
      <vt:lpstr>Lesson W_C</vt:lpstr>
      <vt:lpstr>Lesson W_D</vt:lpstr>
      <vt:lpstr>Lesson W_E</vt:lpstr>
      <vt:lpstr>Lesson W_F</vt:lpstr>
      <vt:lpstr>Lesson W_G</vt:lpstr>
      <vt:lpstr>Lesson N_A</vt:lpstr>
      <vt:lpstr>Lesson N_B</vt:lpstr>
      <vt:lpstr>Lesson N_B orig</vt:lpstr>
      <vt:lpstr>Lesson N_C</vt:lpstr>
      <vt:lpstr>Lesson N_C orig</vt:lpstr>
      <vt:lpstr>Lesson N_D</vt:lpstr>
      <vt:lpstr>Lesson N_D orig</vt:lpstr>
      <vt:lpstr>Lesson N_E</vt:lpstr>
      <vt:lpstr>Lesson N_E orig</vt:lpstr>
      <vt:lpstr>Lesson N_F</vt:lpstr>
      <vt:lpstr>Lesson N_F orig</vt:lpstr>
      <vt:lpstr>Lesson N_G</vt:lpstr>
      <vt:lpstr>Lesson N_G orig</vt:lpstr>
      <vt:lpstr>Change log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Pasler</dc:creator>
  <cp:lastModifiedBy>Collins, Tom</cp:lastModifiedBy>
  <cp:revision>47</cp:revision>
  <cp:lastPrinted>2025-01-10T15:21:48Z</cp:lastPrinted>
  <dcterms:created xsi:type="dcterms:W3CDTF">2024-11-07T22:10:37Z</dcterms:created>
  <dcterms:modified xsi:type="dcterms:W3CDTF">2025-01-11T09:25:07Z</dcterms:modified>
</cp:coreProperties>
</file>